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1" Type="http://schemas.openxmlformats.org/officeDocument/2006/relationships/slide" Target="slides/slide16.xml"/><Relationship Id="rId2" Type="http://schemas.openxmlformats.org/officeDocument/2006/relationships/presProps" Target="presProps.xml"/><Relationship Id="rId12" Type="http://schemas.openxmlformats.org/officeDocument/2006/relationships/slide" Target="slides/slide7.xml"/><Relationship Id="rId22" Type="http://schemas.openxmlformats.org/officeDocument/2006/relationships/slide" Target="slides/slide17.xml"/><Relationship Id="rId13" Type="http://schemas.openxmlformats.org/officeDocument/2006/relationships/slide" Target="slides/slide8.xml"/><Relationship Id="rId1" Type="http://schemas.openxmlformats.org/officeDocument/2006/relationships/theme" Target="theme/theme1.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hyperlink" Target="http://www.newcatholics.org/pg/dioceseAlcoholPolicy.tpl" TargetMode="Externa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hyperlink" Target="http://guides.sl.nsw.gov.au/content.php?pid=552233" TargetMode="Externa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hyperlink" Target="http://www.cdc.gov/alcohol/faqs.htm#alcoholismAbuse" TargetMode="Externa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hyperlink" Target="http://www.psychologytoday.com/basics/parenting" TargetMode="Externa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hyperlink" Target="http://www.dulwichcentre.com.au/alcohol-in-australia.html" TargetMode="Externa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 name="Shape 34"/>
        <p:cNvGrpSpPr/>
        <p:nvPr/>
      </p:nvGrpSpPr>
      <p:grpSpPr>
        <a:xfrm>
          <a:off x="0" y="0"/>
          <a:ext cx="0" cy="0"/>
          <a:chOff x="0" y="0"/>
          <a:chExt cx="0" cy="0"/>
        </a:xfrm>
      </p:grpSpPr>
      <p:sp>
        <p:nvSpPr>
          <p:cNvPr id="35" name="Shape 35"/>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6" name="Shape 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10000"/>
              <a:buFont typeface="Arial"/>
              <a:buNone/>
            </a:pPr>
            <a:r>
              <a:rPr lang="en" sz="1000">
                <a:solidFill>
                  <a:schemeClr val="dk1"/>
                </a:solidFill>
              </a:rPr>
              <a:t>People have been drinking alcohol for tens of thousands of years, as part of various religious ceremonies, as a painkiller, and for socialisation and fun. It is the most commonly used and socially acceptable recreational drug in Australia. </a:t>
            </a:r>
            <a:r>
              <a:rPr lang="en" sz="1000"/>
              <a:t>Alcohol consumption is a problem for the whole community</a:t>
            </a:r>
            <a:r>
              <a:rPr lang="en" sz="1000">
                <a:solidFill>
                  <a:schemeClr val="dk1"/>
                </a:solidFill>
              </a:rPr>
              <a:t>.</a:t>
            </a:r>
            <a:r>
              <a:rPr lang="en" sz="1000"/>
              <a:t> It impacts significantly on children and young people’s sense of safety and wellbeing, and can lead to poor role modelling. Risky drinking by young people is also of concern. Brain development is still occurring throughout adolescence and into early adulthood. Emerging evidence indicates that alcohol may have an effect on the development of memory, decision making and emotions, which can lead to problems with learning, problem solving and mental health.</a:t>
            </a:r>
          </a:p>
          <a:p>
            <a:pPr lvl="0" rtl="0">
              <a:lnSpc>
                <a:spcPct val="142500"/>
              </a:lnSpc>
              <a:spcBef>
                <a:spcPts val="0"/>
              </a:spcBef>
              <a:spcAft>
                <a:spcPts val="900"/>
              </a:spcAft>
              <a:buClr>
                <a:schemeClr val="dk1"/>
              </a:buClr>
              <a:buFont typeface="Arial"/>
              <a:buNone/>
            </a:pPr>
            <a:r>
              <a:t/>
            </a:r>
            <a:endParaRPr sz="1000">
              <a:solidFill>
                <a:schemeClr val="dk1"/>
              </a:solidFill>
              <a:latin typeface="Verdana"/>
              <a:ea typeface="Verdana"/>
              <a:cs typeface="Verdana"/>
              <a:sym typeface="Verdana"/>
            </a:endParaRPr>
          </a:p>
          <a:p>
            <a:pPr lvl="0" rtl="0">
              <a:spcBef>
                <a:spcPts val="0"/>
              </a:spcBef>
              <a:buClr>
                <a:schemeClr val="dk1"/>
              </a:buClr>
              <a:buFont typeface="Arial"/>
              <a:buNone/>
            </a:pPr>
            <a:r>
              <a:t/>
            </a:r>
            <a:endParaRPr/>
          </a:p>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Discussion on the topic after watching the clip.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Discussion time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10000"/>
              <a:buFont typeface="Arial"/>
              <a:buNone/>
            </a:pPr>
            <a:r>
              <a:rPr lang="en" sz="1000">
                <a:solidFill>
                  <a:schemeClr val="dk1"/>
                </a:solidFill>
                <a:latin typeface="Trebuchet MS"/>
                <a:ea typeface="Trebuchet MS"/>
                <a:cs typeface="Trebuchet MS"/>
                <a:sym typeface="Trebuchet MS"/>
              </a:rPr>
              <a:t>The National Binge Drinking Campaign and key tagline ‘Don’t turn a night out into a nightmare’ is designed to encourage teenagers and young adults to think about the choices they make about drinking, and particularly the possible negative consequences of excessive alcohol consumption. Excessive drinking can lead to alcohol related harm. This harm may include health problems, injury, violence and social problems including the breakdown of relationships. Specifically, the campaign messages include: </a:t>
            </a:r>
          </a:p>
          <a:p>
            <a:pPr lvl="0" rtl="0">
              <a:lnSpc>
                <a:spcPct val="165750"/>
              </a:lnSpc>
              <a:spcBef>
                <a:spcPts val="1100"/>
              </a:spcBef>
              <a:spcAft>
                <a:spcPts val="200"/>
              </a:spcAft>
              <a:buClr>
                <a:schemeClr val="dk1"/>
              </a:buClr>
              <a:buSzPct val="110000"/>
              <a:buFont typeface="Arial"/>
              <a:buNone/>
            </a:pPr>
            <a:r>
              <a:rPr b="1" lang="en" sz="1000">
                <a:solidFill>
                  <a:schemeClr val="dk1"/>
                </a:solidFill>
                <a:latin typeface="Georgia"/>
                <a:ea typeface="Georgia"/>
                <a:cs typeface="Georgia"/>
                <a:sym typeface="Georgia"/>
              </a:rPr>
              <a:t>Teenagers aged 15-17 years and young adults aged 18-25 years</a:t>
            </a:r>
          </a:p>
          <a:p>
            <a:pPr indent="-292100" lvl="0" marL="457200" rtl="0">
              <a:lnSpc>
                <a:spcPct val="165750"/>
              </a:lnSpc>
              <a:spcBef>
                <a:spcPts val="0"/>
              </a:spcBef>
              <a:buClr>
                <a:schemeClr val="dk1"/>
              </a:buClr>
              <a:buSzPct val="100000"/>
              <a:buFont typeface="Arial"/>
              <a:buChar char="●"/>
            </a:pPr>
            <a:r>
              <a:rPr lang="en" sz="1000">
                <a:solidFill>
                  <a:schemeClr val="dk1"/>
                </a:solidFill>
                <a:latin typeface="Trebuchet MS"/>
                <a:ea typeface="Trebuchet MS"/>
                <a:cs typeface="Trebuchet MS"/>
                <a:sym typeface="Trebuchet MS"/>
              </a:rPr>
              <a:t>Drinking to intoxication can lead to socially unacceptable behaviour and consequences that are regrettable; and</a:t>
            </a:r>
          </a:p>
          <a:p>
            <a:pPr indent="-292100" lvl="0" marL="457200" rtl="0">
              <a:lnSpc>
                <a:spcPct val="165750"/>
              </a:lnSpc>
              <a:spcBef>
                <a:spcPts val="0"/>
              </a:spcBef>
              <a:buClr>
                <a:schemeClr val="dk1"/>
              </a:buClr>
              <a:buSzPct val="100000"/>
              <a:buFont typeface="Arial"/>
              <a:buChar char="●"/>
            </a:pPr>
            <a:r>
              <a:rPr lang="en" sz="1000">
                <a:solidFill>
                  <a:schemeClr val="dk1"/>
                </a:solidFill>
                <a:latin typeface="Trebuchet MS"/>
                <a:ea typeface="Trebuchet MS"/>
                <a:cs typeface="Trebuchet MS"/>
                <a:sym typeface="Trebuchet MS"/>
              </a:rPr>
              <a:t>Avoiding drinking to intoxication can have a range of social and health benefits.</a:t>
            </a:r>
          </a:p>
          <a:p>
            <a:pPr lvl="0" rtl="0">
              <a:lnSpc>
                <a:spcPct val="165750"/>
              </a:lnSpc>
              <a:spcBef>
                <a:spcPts val="1100"/>
              </a:spcBef>
              <a:spcAft>
                <a:spcPts val="200"/>
              </a:spcAft>
              <a:buClr>
                <a:schemeClr val="dk1"/>
              </a:buClr>
              <a:buSzPct val="110000"/>
              <a:buFont typeface="Arial"/>
              <a:buNone/>
            </a:pPr>
            <a:r>
              <a:rPr b="1" lang="en" sz="1000">
                <a:solidFill>
                  <a:schemeClr val="dk1"/>
                </a:solidFill>
                <a:latin typeface="Georgia"/>
                <a:ea typeface="Georgia"/>
                <a:cs typeface="Georgia"/>
                <a:sym typeface="Georgia"/>
              </a:rPr>
              <a:t>Parents of 13-17 year olds</a:t>
            </a:r>
          </a:p>
          <a:p>
            <a:pPr indent="-292100" lvl="0" marL="457200" rtl="0">
              <a:lnSpc>
                <a:spcPct val="165750"/>
              </a:lnSpc>
              <a:spcBef>
                <a:spcPts val="0"/>
              </a:spcBef>
              <a:buClr>
                <a:schemeClr val="dk1"/>
              </a:buClr>
              <a:buSzPct val="100000"/>
              <a:buFont typeface="Arial"/>
              <a:buChar char="●"/>
            </a:pPr>
            <a:r>
              <a:rPr lang="en" sz="1000">
                <a:solidFill>
                  <a:schemeClr val="dk1"/>
                </a:solidFill>
                <a:latin typeface="Trebuchet MS"/>
                <a:ea typeface="Trebuchet MS"/>
                <a:cs typeface="Trebuchet MS"/>
                <a:sym typeface="Trebuchet MS"/>
              </a:rPr>
              <a:t>Parents and carers have a role in educating their teenage children about the possible consequences of excessive drinking and in setting clear behavioural boundaries; and</a:t>
            </a:r>
          </a:p>
          <a:p>
            <a:pPr indent="-292100" lvl="0" marL="457200" rtl="0">
              <a:lnSpc>
                <a:spcPct val="165750"/>
              </a:lnSpc>
              <a:spcBef>
                <a:spcPts val="0"/>
              </a:spcBef>
              <a:buClr>
                <a:schemeClr val="dk1"/>
              </a:buClr>
              <a:buSzPct val="100000"/>
              <a:buFont typeface="Arial"/>
              <a:buChar char="●"/>
            </a:pPr>
            <a:r>
              <a:rPr lang="en" sz="1000">
                <a:solidFill>
                  <a:schemeClr val="dk1"/>
                </a:solidFill>
                <a:latin typeface="Trebuchet MS"/>
                <a:ea typeface="Trebuchet MS"/>
                <a:cs typeface="Trebuchet MS"/>
                <a:sym typeface="Trebuchet MS"/>
              </a:rPr>
              <a:t>Teenagers generally look to parents and carers for support and direction.</a:t>
            </a:r>
          </a:p>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u="sng">
                <a:solidFill>
                  <a:schemeClr val="hlink"/>
                </a:solidFill>
                <a:hlinkClick r:id="rId2"/>
              </a:rPr>
              <a:t>http://www.newcatholics.org/pg/dioceseAlcoholPolicy.tpl</a:t>
            </a:r>
            <a:r>
              <a:rPr lang="en"/>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Bibliography</a:t>
            </a:r>
          </a:p>
          <a:p>
            <a:pPr rtl="0">
              <a:spcBef>
                <a:spcPts val="0"/>
              </a:spcBef>
              <a:buNone/>
            </a:pPr>
            <a:r>
              <a:rPr lang="en"/>
              <a:t>State Library NSW - </a:t>
            </a:r>
            <a:r>
              <a:rPr lang="en" u="sng">
                <a:solidFill>
                  <a:schemeClr val="hlink"/>
                </a:solidFill>
                <a:hlinkClick r:id="rId2"/>
              </a:rPr>
              <a:t>http://guides.sl.nsw.gov.au/content.php?pid=552233</a:t>
            </a:r>
            <a:r>
              <a:rPr lang="en"/>
              <a:t>  </a:t>
            </a:r>
          </a:p>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 name="Shape 41"/>
        <p:cNvGrpSpPr/>
        <p:nvPr/>
      </p:nvGrpSpPr>
      <p:grpSpPr>
        <a:xfrm>
          <a:off x="0" y="0"/>
          <a:ext cx="0" cy="0"/>
          <a:chOff x="0" y="0"/>
          <a:chExt cx="0" cy="0"/>
        </a:xfrm>
      </p:grpSpPr>
      <p:sp>
        <p:nvSpPr>
          <p:cNvPr id="42" name="Shape 42"/>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3" name="Shape 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00000"/>
              </a:lnSpc>
              <a:spcBef>
                <a:spcPts val="0"/>
              </a:spcBef>
              <a:spcAft>
                <a:spcPts val="900"/>
              </a:spcAft>
              <a:buNone/>
            </a:pPr>
            <a:r>
              <a:rPr lang="en" sz="1000">
                <a:solidFill>
                  <a:schemeClr val="dk1"/>
                </a:solidFill>
                <a:latin typeface="Verdana"/>
                <a:ea typeface="Verdana"/>
                <a:cs typeface="Verdana"/>
                <a:sym typeface="Verdana"/>
              </a:rPr>
              <a:t>Drinking alcohol is the most common type of drug use in Australia. Alcohol is so widely used that many people don’t think of it as a drug and may not realise that it can be harmful. As a result, they may drink too heavily at times or binge drink.</a:t>
            </a:r>
          </a:p>
          <a:p>
            <a:pPr lvl="0" rtl="0">
              <a:lnSpc>
                <a:spcPct val="100000"/>
              </a:lnSpc>
              <a:spcBef>
                <a:spcPts val="0"/>
              </a:spcBef>
              <a:spcAft>
                <a:spcPts val="900"/>
              </a:spcAft>
              <a:buClr>
                <a:schemeClr val="dk1"/>
              </a:buClr>
              <a:buSzPct val="110000"/>
              <a:buFont typeface="Arial"/>
              <a:buNone/>
            </a:pPr>
            <a:r>
              <a:rPr lang="en" sz="1000">
                <a:solidFill>
                  <a:schemeClr val="dk1"/>
                </a:solidFill>
                <a:latin typeface="Verdana"/>
                <a:ea typeface="Verdana"/>
                <a:cs typeface="Verdana"/>
                <a:sym typeface="Verdana"/>
              </a:rPr>
              <a:t>Drinking to the point where the more severe negative effects of drinking alcohol occur, especially intentionally, is called binge drinking. Because being drunk stops a person thinking clearly and acting sensibly, a person who drinks to excess may put themselves and others at risk from injury due to falls, physical assault and dangerous behaviour. This is why alcohol is closely associated with road accidents, fights, violence, unwanted sexual activity and unprotected sex. Alcohol use has also been found to be associated with suicide and self-inflicted harm.</a:t>
            </a:r>
          </a:p>
          <a:p>
            <a:pPr lvl="0">
              <a:lnSpc>
                <a:spcPct val="100000"/>
              </a:lnSpc>
              <a:spcBef>
                <a:spcPts val="0"/>
              </a:spcBef>
              <a:spcAft>
                <a:spcPts val="900"/>
              </a:spcAft>
              <a:buClr>
                <a:schemeClr val="dk1"/>
              </a:buClr>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1" name="Shape 5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sz="1200">
                <a:solidFill>
                  <a:srgbClr val="222222"/>
                </a:solidFill>
              </a:rPr>
              <a:t>Binge drinking can be seriously bad and harmful to your health. It can expose you to injury or to unnecessary risks to yourself and others. As well as having adverse short-term effects, binge drinking can also cause long-term effects on your health and wellbeing.</a:t>
            </a:r>
          </a:p>
          <a:p>
            <a:pPr rtl="0">
              <a:spcBef>
                <a:spcPts val="0"/>
              </a:spcBef>
              <a:buNone/>
            </a:pPr>
            <a:r>
              <a:rPr lang="en" sz="1200">
                <a:solidFill>
                  <a:srgbClr val="222222"/>
                </a:solidFill>
              </a:rPr>
              <a:t>Alcohol is a major cause of injury and death among young people. When you’re drunk, you’re more likely to put yourself in risky situations, like getting into a car with someone who’s been drinking, or being the perpetrator or victim of violence.</a:t>
            </a:r>
          </a:p>
          <a:p>
            <a:pPr>
              <a:spcBef>
                <a:spcPts val="0"/>
              </a:spcBef>
              <a:buNone/>
            </a:pPr>
            <a:r>
              <a:t/>
            </a:r>
            <a:endParaRPr sz="1200">
              <a:solidFill>
                <a:srgbClr val="222222"/>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Alcohol and drugs affect everyone. At some stage in your life it is highly likely that alcohol and drugs will affect you, your family or someone you know.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sz="1000">
                <a:solidFill>
                  <a:srgbClr val="222222"/>
                </a:solidFill>
              </a:rPr>
              <a:t>The National Institute on Alcohol Abuse and Alcoholism defines binge drinking as a pattern of drinking that brings a person's blood alcohol concentration (BAC) to 0.08 grams percent or above. This typically happens when men consume </a:t>
            </a:r>
            <a:r>
              <a:rPr b="1" lang="en" sz="1000">
                <a:solidFill>
                  <a:srgbClr val="222222"/>
                </a:solidFill>
              </a:rPr>
              <a:t>5</a:t>
            </a:r>
            <a:r>
              <a:rPr lang="en" sz="1000">
                <a:solidFill>
                  <a:srgbClr val="222222"/>
                </a:solidFill>
              </a:rPr>
              <a:t> or more drinks, and when women consume </a:t>
            </a:r>
            <a:r>
              <a:rPr b="1" lang="en" sz="1000">
                <a:solidFill>
                  <a:srgbClr val="222222"/>
                </a:solidFill>
              </a:rPr>
              <a:t>4</a:t>
            </a:r>
            <a:r>
              <a:rPr lang="en" sz="1000">
                <a:solidFill>
                  <a:srgbClr val="222222"/>
                </a:solidFill>
              </a:rPr>
              <a:t> or more drinks, in about 2 hours</a:t>
            </a:r>
            <a:r>
              <a:rPr lang="en" sz="1200">
                <a:solidFill>
                  <a:srgbClr val="222222"/>
                </a:solidFill>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00000"/>
              </a:lnSpc>
              <a:spcBef>
                <a:spcPts val="800"/>
              </a:spcBef>
              <a:spcAft>
                <a:spcPts val="800"/>
              </a:spcAft>
              <a:buNone/>
            </a:pPr>
            <a:r>
              <a:rPr b="1" lang="en" sz="1400">
                <a:solidFill>
                  <a:schemeClr val="dk1"/>
                </a:solidFill>
              </a:rPr>
              <a:t>Consequences of Underage Drinking</a:t>
            </a:r>
          </a:p>
          <a:p>
            <a:pPr lvl="0" rtl="0">
              <a:lnSpc>
                <a:spcPct val="100000"/>
              </a:lnSpc>
              <a:spcBef>
                <a:spcPts val="800"/>
              </a:spcBef>
              <a:spcAft>
                <a:spcPts val="800"/>
              </a:spcAft>
              <a:buClr>
                <a:schemeClr val="dk1"/>
              </a:buClr>
              <a:buSzPct val="100000"/>
              <a:buFont typeface="Arial"/>
              <a:buNone/>
            </a:pPr>
            <a:r>
              <a:rPr lang="en">
                <a:solidFill>
                  <a:schemeClr val="dk1"/>
                </a:solidFill>
              </a:rPr>
              <a:t>Youth who drink alcohol are more likely to experience</a:t>
            </a:r>
          </a:p>
          <a:p>
            <a:pPr indent="-298450" lvl="0" marL="698500" rtl="0">
              <a:lnSpc>
                <a:spcPct val="100000"/>
              </a:lnSpc>
              <a:spcBef>
                <a:spcPts val="0"/>
              </a:spcBef>
              <a:spcAft>
                <a:spcPts val="800"/>
              </a:spcAft>
              <a:buClr>
                <a:schemeClr val="dk1"/>
              </a:buClr>
              <a:buSzPct val="100000"/>
              <a:buFont typeface="Arial"/>
              <a:buChar char="●"/>
            </a:pPr>
            <a:r>
              <a:rPr lang="en">
                <a:solidFill>
                  <a:schemeClr val="dk1"/>
                </a:solidFill>
              </a:rPr>
              <a:t>School problems, such as higher absence and poor or failing grades.</a:t>
            </a:r>
          </a:p>
          <a:p>
            <a:pPr indent="-298450" lvl="0" marL="698500" rtl="0">
              <a:lnSpc>
                <a:spcPct val="100000"/>
              </a:lnSpc>
              <a:spcBef>
                <a:spcPts val="0"/>
              </a:spcBef>
              <a:spcAft>
                <a:spcPts val="800"/>
              </a:spcAft>
              <a:buClr>
                <a:schemeClr val="dk1"/>
              </a:buClr>
              <a:buSzPct val="100000"/>
              <a:buFont typeface="Arial"/>
              <a:buChar char="●"/>
            </a:pPr>
            <a:r>
              <a:rPr lang="en">
                <a:solidFill>
                  <a:schemeClr val="dk1"/>
                </a:solidFill>
              </a:rPr>
              <a:t>Social problems, such as fighting and lack of participation in youth activities.</a:t>
            </a:r>
          </a:p>
          <a:p>
            <a:pPr indent="-298450" lvl="0" marL="698500" rtl="0">
              <a:lnSpc>
                <a:spcPct val="100000"/>
              </a:lnSpc>
              <a:spcBef>
                <a:spcPts val="0"/>
              </a:spcBef>
              <a:spcAft>
                <a:spcPts val="800"/>
              </a:spcAft>
              <a:buClr>
                <a:schemeClr val="dk1"/>
              </a:buClr>
              <a:buSzPct val="100000"/>
              <a:buFont typeface="Arial"/>
              <a:buChar char="●"/>
            </a:pPr>
            <a:r>
              <a:rPr lang="en">
                <a:solidFill>
                  <a:schemeClr val="dk1"/>
                </a:solidFill>
              </a:rPr>
              <a:t>Legal problems, such as arrest for driving or physically hurting someone while drunk.</a:t>
            </a:r>
          </a:p>
          <a:p>
            <a:pPr indent="-298450" lvl="0" marL="698500" rtl="0">
              <a:lnSpc>
                <a:spcPct val="100000"/>
              </a:lnSpc>
              <a:spcBef>
                <a:spcPts val="0"/>
              </a:spcBef>
              <a:spcAft>
                <a:spcPts val="800"/>
              </a:spcAft>
              <a:buClr>
                <a:schemeClr val="dk1"/>
              </a:buClr>
              <a:buSzPct val="100000"/>
              <a:buFont typeface="Arial"/>
              <a:buChar char="●"/>
            </a:pPr>
            <a:r>
              <a:rPr lang="en">
                <a:solidFill>
                  <a:schemeClr val="dk1"/>
                </a:solidFill>
              </a:rPr>
              <a:t>Physical problems, such as hangovers or illnesses.</a:t>
            </a:r>
          </a:p>
          <a:p>
            <a:pPr indent="-298450" lvl="0" marL="698500" rtl="0">
              <a:lnSpc>
                <a:spcPct val="100000"/>
              </a:lnSpc>
              <a:spcBef>
                <a:spcPts val="0"/>
              </a:spcBef>
              <a:spcAft>
                <a:spcPts val="800"/>
              </a:spcAft>
              <a:buClr>
                <a:schemeClr val="dk1"/>
              </a:buClr>
              <a:buSzPct val="100000"/>
              <a:buFont typeface="Arial"/>
              <a:buChar char="●"/>
            </a:pPr>
            <a:r>
              <a:rPr lang="en">
                <a:solidFill>
                  <a:schemeClr val="dk1"/>
                </a:solidFill>
              </a:rPr>
              <a:t>Unwanted, unplanned, and unprotected sexual activity.</a:t>
            </a:r>
          </a:p>
          <a:p>
            <a:pPr indent="-298450" lvl="0" marL="698500" rtl="0">
              <a:lnSpc>
                <a:spcPct val="100000"/>
              </a:lnSpc>
              <a:spcBef>
                <a:spcPts val="0"/>
              </a:spcBef>
              <a:spcAft>
                <a:spcPts val="800"/>
              </a:spcAft>
              <a:buClr>
                <a:schemeClr val="dk1"/>
              </a:buClr>
              <a:buSzPct val="100000"/>
              <a:buFont typeface="Arial"/>
              <a:buChar char="●"/>
            </a:pPr>
            <a:r>
              <a:rPr lang="en">
                <a:solidFill>
                  <a:schemeClr val="dk1"/>
                </a:solidFill>
              </a:rPr>
              <a:t>Disruption of normal growth and sexual development.</a:t>
            </a:r>
          </a:p>
          <a:p>
            <a:pPr indent="-298450" lvl="0" marL="698500" rtl="0">
              <a:lnSpc>
                <a:spcPct val="100000"/>
              </a:lnSpc>
              <a:spcBef>
                <a:spcPts val="0"/>
              </a:spcBef>
              <a:spcAft>
                <a:spcPts val="800"/>
              </a:spcAft>
              <a:buClr>
                <a:schemeClr val="dk1"/>
              </a:buClr>
              <a:buSzPct val="100000"/>
              <a:buFont typeface="Arial"/>
              <a:buChar char="●"/>
            </a:pPr>
            <a:r>
              <a:rPr lang="en">
                <a:solidFill>
                  <a:schemeClr val="dk1"/>
                </a:solidFill>
              </a:rPr>
              <a:t>Physical and sexual assault.</a:t>
            </a:r>
          </a:p>
          <a:p>
            <a:pPr indent="-298450" lvl="0" marL="698500" rtl="0">
              <a:lnSpc>
                <a:spcPct val="100000"/>
              </a:lnSpc>
              <a:spcBef>
                <a:spcPts val="0"/>
              </a:spcBef>
              <a:spcAft>
                <a:spcPts val="800"/>
              </a:spcAft>
              <a:buClr>
                <a:schemeClr val="dk1"/>
              </a:buClr>
              <a:buSzPct val="100000"/>
              <a:buFont typeface="Arial"/>
              <a:buChar char="●"/>
            </a:pPr>
            <a:r>
              <a:rPr lang="en">
                <a:solidFill>
                  <a:schemeClr val="dk1"/>
                </a:solidFill>
              </a:rPr>
              <a:t>Higher risk for suicide and homicide.</a:t>
            </a:r>
          </a:p>
          <a:p>
            <a:pPr indent="-298450" lvl="0" marL="698500" rtl="0">
              <a:lnSpc>
                <a:spcPct val="100000"/>
              </a:lnSpc>
              <a:spcBef>
                <a:spcPts val="0"/>
              </a:spcBef>
              <a:spcAft>
                <a:spcPts val="800"/>
              </a:spcAft>
              <a:buClr>
                <a:schemeClr val="dk1"/>
              </a:buClr>
              <a:buSzPct val="100000"/>
              <a:buFont typeface="Arial"/>
              <a:buChar char="●"/>
            </a:pPr>
            <a:r>
              <a:rPr lang="en">
                <a:solidFill>
                  <a:schemeClr val="dk1"/>
                </a:solidFill>
              </a:rPr>
              <a:t>Alcohol-related car crashes and other unintentional injuries, such as burns, falls, and drowning.</a:t>
            </a:r>
          </a:p>
          <a:p>
            <a:pPr indent="-298450" lvl="0" marL="698500" rtl="0">
              <a:lnSpc>
                <a:spcPct val="100000"/>
              </a:lnSpc>
              <a:spcBef>
                <a:spcPts val="0"/>
              </a:spcBef>
              <a:spcAft>
                <a:spcPts val="800"/>
              </a:spcAft>
              <a:buClr>
                <a:schemeClr val="dk1"/>
              </a:buClr>
              <a:buSzPct val="100000"/>
              <a:buFont typeface="Arial"/>
              <a:buChar char="●"/>
            </a:pPr>
            <a:r>
              <a:rPr lang="en">
                <a:solidFill>
                  <a:schemeClr val="dk1"/>
                </a:solidFill>
              </a:rPr>
              <a:t>Memory problems.</a:t>
            </a:r>
          </a:p>
          <a:p>
            <a:pPr indent="-298450" lvl="0" marL="698500" rtl="0">
              <a:lnSpc>
                <a:spcPct val="100000"/>
              </a:lnSpc>
              <a:spcBef>
                <a:spcPts val="0"/>
              </a:spcBef>
              <a:spcAft>
                <a:spcPts val="800"/>
              </a:spcAft>
              <a:buClr>
                <a:schemeClr val="dk1"/>
              </a:buClr>
              <a:buSzPct val="100000"/>
              <a:buFont typeface="Arial"/>
              <a:buChar char="●"/>
            </a:pPr>
            <a:r>
              <a:rPr lang="en">
                <a:solidFill>
                  <a:schemeClr val="dk1"/>
                </a:solidFill>
              </a:rPr>
              <a:t>Abuse of other drugs.</a:t>
            </a:r>
          </a:p>
          <a:p>
            <a:pPr indent="-298450" lvl="0" marL="698500" rtl="0">
              <a:lnSpc>
                <a:spcPct val="100000"/>
              </a:lnSpc>
              <a:spcBef>
                <a:spcPts val="0"/>
              </a:spcBef>
              <a:spcAft>
                <a:spcPts val="800"/>
              </a:spcAft>
              <a:buClr>
                <a:schemeClr val="dk1"/>
              </a:buClr>
              <a:buSzPct val="100000"/>
              <a:buFont typeface="Arial"/>
              <a:buChar char="●"/>
            </a:pPr>
            <a:r>
              <a:rPr lang="en">
                <a:solidFill>
                  <a:schemeClr val="dk1"/>
                </a:solidFill>
              </a:rPr>
              <a:t>Changes in brain development that may have life-long effects.</a:t>
            </a:r>
          </a:p>
          <a:p>
            <a:pPr indent="-298450" lvl="0" marL="698500" rtl="0">
              <a:lnSpc>
                <a:spcPct val="100000"/>
              </a:lnSpc>
              <a:spcBef>
                <a:spcPts val="0"/>
              </a:spcBef>
              <a:spcAft>
                <a:spcPts val="800"/>
              </a:spcAft>
              <a:buClr>
                <a:schemeClr val="dk1"/>
              </a:buClr>
              <a:buSzPct val="100000"/>
              <a:buFont typeface="Arial"/>
              <a:buChar char="●"/>
            </a:pPr>
            <a:r>
              <a:rPr lang="en">
                <a:solidFill>
                  <a:schemeClr val="dk1"/>
                </a:solidFill>
              </a:rPr>
              <a:t>Death from alcohol poisoning.</a:t>
            </a:r>
          </a:p>
          <a:p>
            <a:pPr lvl="0" rtl="0">
              <a:lnSpc>
                <a:spcPct val="100000"/>
              </a:lnSpc>
              <a:spcBef>
                <a:spcPts val="0"/>
              </a:spcBef>
              <a:spcAft>
                <a:spcPts val="800"/>
              </a:spcAft>
              <a:buClr>
                <a:schemeClr val="dk1"/>
              </a:buClr>
              <a:buSzPct val="100000"/>
              <a:buFont typeface="Arial"/>
              <a:buNone/>
            </a:pPr>
            <a:r>
              <a:rPr lang="en">
                <a:solidFill>
                  <a:schemeClr val="dk1"/>
                </a:solidFill>
              </a:rPr>
              <a:t>In general, the risk of youth experiencing these problems is greater for those who binge drink than for those who do not binge drink.</a:t>
            </a:r>
          </a:p>
          <a:p>
            <a:pPr lvl="0" rtl="0">
              <a:lnSpc>
                <a:spcPct val="100000"/>
              </a:lnSpc>
              <a:spcBef>
                <a:spcPts val="0"/>
              </a:spcBef>
              <a:spcAft>
                <a:spcPts val="800"/>
              </a:spcAft>
              <a:buClr>
                <a:schemeClr val="dk1"/>
              </a:buClr>
              <a:buSzPct val="100000"/>
              <a:buFont typeface="Arial"/>
              <a:buNone/>
            </a:pPr>
            <a:r>
              <a:rPr lang="en">
                <a:solidFill>
                  <a:schemeClr val="dk1"/>
                </a:solidFill>
              </a:rPr>
              <a:t>Youth who start drinking before age 15 years are five times more likely to develop </a:t>
            </a:r>
            <a:r>
              <a:rPr lang="en">
                <a:hlinkClick r:id="rId2"/>
              </a:rPr>
              <a:t>alcohol dependence or abuse</a:t>
            </a:r>
            <a:r>
              <a:rPr lang="en">
                <a:solidFill>
                  <a:schemeClr val="dk1"/>
                </a:solidFill>
              </a:rPr>
              <a:t> later in life than those who begin drinking at or after age 21 years.</a:t>
            </a:r>
          </a:p>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b="1" lang="en" sz="1000">
                <a:solidFill>
                  <a:schemeClr val="dk1"/>
                </a:solidFill>
              </a:rPr>
              <a:t>Why do teenagers binge drink?</a:t>
            </a:r>
          </a:p>
          <a:p>
            <a:pPr rtl="0">
              <a:spcBef>
                <a:spcPts val="0"/>
              </a:spcBef>
              <a:buNone/>
            </a:pPr>
            <a:r>
              <a:rPr lang="en" sz="1000">
                <a:solidFill>
                  <a:schemeClr val="dk1"/>
                </a:solidFill>
              </a:rPr>
              <a:t>As children move from adolescence to young adulthood, they encounter dramatic physical, emotional, and lifestyle changes. Developmental transitions, such as puberty and increasing independence, have been associated with alcohol use. So in a sense, just being an adolescent may be a key risk factor not only for starting to drink but also for drinking dangerously.</a:t>
            </a:r>
          </a:p>
          <a:p>
            <a:pPr rtl="0">
              <a:spcBef>
                <a:spcPts val="0"/>
              </a:spcBef>
              <a:buNone/>
            </a:pPr>
            <a:r>
              <a:rPr b="1" i="1" lang="en" sz="1000">
                <a:solidFill>
                  <a:schemeClr val="dk1"/>
                </a:solidFill>
              </a:rPr>
              <a:t>Risk-Taking- </a:t>
            </a:r>
            <a:r>
              <a:rPr lang="en" sz="1000">
                <a:solidFill>
                  <a:schemeClr val="dk1"/>
                </a:solidFill>
              </a:rPr>
              <a:t> For some teens, thrill-seeking might include experimenting with alcohol. Developmental changes also offer a possible physiological explanation for why teens act so impulsively, often not recognizing that their actions—such as drinking—have consequences.</a:t>
            </a:r>
          </a:p>
          <a:p>
            <a:pPr rtl="0">
              <a:spcBef>
                <a:spcPts val="0"/>
              </a:spcBef>
              <a:buNone/>
            </a:pPr>
            <a:r>
              <a:rPr b="1" i="1" lang="en" sz="1000">
                <a:solidFill>
                  <a:schemeClr val="dk1"/>
                </a:solidFill>
              </a:rPr>
              <a:t>Expectancies</a:t>
            </a:r>
            <a:r>
              <a:rPr lang="en" sz="1000">
                <a:solidFill>
                  <a:schemeClr val="dk1"/>
                </a:solidFill>
              </a:rPr>
              <a:t>—How people view alcohol and its effects also influences their drinking behavior, including whether they begin to drink and how much. An adolescent who expects drinking to be a pleasurable experience is more likely to drink than one who does not.</a:t>
            </a:r>
          </a:p>
          <a:p>
            <a:pPr rtl="0">
              <a:spcBef>
                <a:spcPts val="0"/>
              </a:spcBef>
              <a:buNone/>
            </a:pPr>
            <a:r>
              <a:rPr b="1" i="1" lang="en" sz="1000">
                <a:solidFill>
                  <a:schemeClr val="dk1"/>
                </a:solidFill>
              </a:rPr>
              <a:t>Sensitivity and Tolerance to Alcohol</a:t>
            </a:r>
            <a:r>
              <a:rPr lang="en" sz="1000">
                <a:solidFill>
                  <a:schemeClr val="dk1"/>
                </a:solidFill>
              </a:rPr>
              <a:t>—Differences between the adult brain and the brain of the maturing adolescent also may help to explain why many young drinkers are able to consume much larger amounts of alcohol than adults  before experiencing the negative consequences of drinking, such as drowsiness, lack of coordination, and withdrawal/hangover effects. This unusual tolerance may help to explain the high rates of binge drinking among young adults. At the same time, adolescents appear to be particularly sensitive to the positive effects of drinking, such as feeling more at ease in social situations, and young people may drink more than adults because of these positive social experiences.</a:t>
            </a:r>
          </a:p>
          <a:p>
            <a:pPr rtl="0">
              <a:spcBef>
                <a:spcPts val="0"/>
              </a:spcBef>
              <a:buNone/>
            </a:pPr>
            <a:r>
              <a:rPr b="1" i="1" lang="en" sz="1000">
                <a:solidFill>
                  <a:schemeClr val="dk1"/>
                </a:solidFill>
              </a:rPr>
              <a:t>Personality Characteristics and Psychiatric Comorbidity</a:t>
            </a:r>
            <a:r>
              <a:rPr lang="en" sz="1000">
                <a:solidFill>
                  <a:schemeClr val="dk1"/>
                </a:solidFill>
              </a:rPr>
              <a:t>—Children who begin to drink at a very early age (before age 12) often share similar personality characteristics that may make them more likely to start drinking. Young people who are disruptive, hyperactive, and aggressive—often referred to as having conduct problems or being antisocial—as well as those who are depressed, withdrawn, or anxious, may be at greatest risk for alcohol problems.</a:t>
            </a:r>
          </a:p>
          <a:p>
            <a:pPr rtl="0">
              <a:spcBef>
                <a:spcPts val="0"/>
              </a:spcBef>
              <a:buNone/>
            </a:pPr>
            <a:r>
              <a:rPr b="1" i="1" lang="en" sz="1000">
                <a:solidFill>
                  <a:schemeClr val="dk1"/>
                </a:solidFill>
              </a:rPr>
              <a:t>Hereditary Factors</a:t>
            </a:r>
            <a:r>
              <a:rPr lang="en" sz="1000">
                <a:solidFill>
                  <a:schemeClr val="dk1"/>
                </a:solidFill>
              </a:rPr>
              <a:t>—Some of the behavioral and physiological factors that converge to increase or decrease a person’s risk for alcohol problems, including tolerance to alcohol’s effects, may be directly linked to genetics. For example, being a child of an alcoholic or having several alcoholic family members places a person at greater risk for alcohol problems. Children of alcoholics (COAs) are between 4 and 10 times more likely to become alcoholics themselves than are children who have no close relatives with alcoholism. COAs also are more likely to begin drinking at a young age and to progress to drinking problems more quickly.</a:t>
            </a:r>
          </a:p>
          <a:p>
            <a:pPr rtl="0">
              <a:spcBef>
                <a:spcPts val="0"/>
              </a:spcBef>
              <a:buNone/>
            </a:pPr>
            <a:r>
              <a:rPr b="1" i="1" lang="en" sz="1000">
                <a:solidFill>
                  <a:schemeClr val="dk1"/>
                </a:solidFill>
              </a:rPr>
              <a:t>Environmental Aspects</a:t>
            </a:r>
            <a:r>
              <a:rPr lang="en" sz="1000">
                <a:solidFill>
                  <a:schemeClr val="dk1"/>
                </a:solidFill>
              </a:rPr>
              <a:t>—Environmental factors, such as the influence of parents and peers, also play a role in alcohol use. For example, parents who drink more and who view drinking favorably may have children who drink more, and an adolescent girl with an older or adult boyfriend is more likely to use alcohol and other drugs and to engage in delinquent behaviours.</a:t>
            </a:r>
          </a:p>
          <a:p>
            <a:pPr rtl="0">
              <a:spcBef>
                <a:spcPts val="0"/>
              </a:spcBef>
              <a:buNone/>
            </a:pPr>
            <a:r>
              <a:t/>
            </a:r>
            <a:endParaRPr sz="1000">
              <a:solidFill>
                <a:schemeClr val="dk1"/>
              </a:solidFill>
            </a:endParaRPr>
          </a:p>
          <a:p>
            <a:pPr lvl="0" rtl="0">
              <a:lnSpc>
                <a:spcPct val="136363"/>
              </a:lnSpc>
              <a:spcBef>
                <a:spcPts val="0"/>
              </a:spcBef>
              <a:buClr>
                <a:schemeClr val="dk1"/>
              </a:buClr>
              <a:buSzPct val="110000"/>
              <a:buFont typeface="Arial"/>
              <a:buNone/>
            </a:pPr>
            <a:r>
              <a:rPr lang="en" sz="1000">
                <a:solidFill>
                  <a:schemeClr val="dk1"/>
                </a:solidFill>
              </a:rPr>
              <a:t>There are many factors that lead to teen drinking.  If you ask a teen why they drink you may give you a litany of reasons from:</a:t>
            </a:r>
          </a:p>
          <a:p>
            <a:pPr lvl="0" rtl="0">
              <a:lnSpc>
                <a:spcPct val="136363"/>
              </a:lnSpc>
              <a:spcBef>
                <a:spcPts val="0"/>
              </a:spcBef>
              <a:buClr>
                <a:schemeClr val="dk1"/>
              </a:buClr>
              <a:buSzPct val="110000"/>
              <a:buFont typeface="Arial"/>
              <a:buNone/>
            </a:pPr>
            <a:r>
              <a:rPr lang="en" sz="1000">
                <a:solidFill>
                  <a:schemeClr val="dk1"/>
                </a:solidFill>
              </a:rPr>
              <a:t>"I was bored."</a:t>
            </a:r>
          </a:p>
          <a:p>
            <a:pPr lvl="0" rtl="0">
              <a:lnSpc>
                <a:spcPct val="136363"/>
              </a:lnSpc>
              <a:spcBef>
                <a:spcPts val="0"/>
              </a:spcBef>
              <a:buClr>
                <a:schemeClr val="dk1"/>
              </a:buClr>
              <a:buSzPct val="110000"/>
              <a:buFont typeface="Arial"/>
              <a:buNone/>
            </a:pPr>
            <a:r>
              <a:rPr lang="en" sz="1000">
                <a:solidFill>
                  <a:schemeClr val="dk1"/>
                </a:solidFill>
              </a:rPr>
              <a:t>"Everyone else does it."</a:t>
            </a:r>
          </a:p>
          <a:p>
            <a:pPr lvl="0" rtl="0">
              <a:lnSpc>
                <a:spcPct val="136363"/>
              </a:lnSpc>
              <a:spcBef>
                <a:spcPts val="0"/>
              </a:spcBef>
              <a:buClr>
                <a:schemeClr val="dk1"/>
              </a:buClr>
              <a:buSzPct val="110000"/>
              <a:buFont typeface="Arial"/>
              <a:buNone/>
            </a:pPr>
            <a:r>
              <a:rPr lang="en" sz="1000">
                <a:solidFill>
                  <a:schemeClr val="dk1"/>
                </a:solidFill>
              </a:rPr>
              <a:t>"I like how it makes me feel."</a:t>
            </a:r>
          </a:p>
          <a:p>
            <a:pPr lvl="0" rtl="0">
              <a:lnSpc>
                <a:spcPct val="136363"/>
              </a:lnSpc>
              <a:spcBef>
                <a:spcPts val="0"/>
              </a:spcBef>
              <a:buClr>
                <a:schemeClr val="dk1"/>
              </a:buClr>
              <a:buSzPct val="110000"/>
              <a:buFont typeface="Arial"/>
              <a:buNone/>
            </a:pPr>
            <a:r>
              <a:rPr lang="en" sz="1000">
                <a:solidFill>
                  <a:schemeClr val="dk1"/>
                </a:solidFill>
              </a:rPr>
              <a:t>"People like me when I drink because I act different."</a:t>
            </a:r>
          </a:p>
          <a:p>
            <a:pPr lvl="0" rtl="0">
              <a:lnSpc>
                <a:spcPct val="136363"/>
              </a:lnSpc>
              <a:spcBef>
                <a:spcPts val="0"/>
              </a:spcBef>
              <a:buClr>
                <a:schemeClr val="dk1"/>
              </a:buClr>
              <a:buSzPct val="110000"/>
              <a:buFont typeface="Arial"/>
              <a:buNone/>
            </a:pPr>
            <a:r>
              <a:rPr lang="en" sz="1000">
                <a:solidFill>
                  <a:schemeClr val="dk1"/>
                </a:solidFill>
              </a:rPr>
              <a:t>"I just wanted to see what it would make me feel like."</a:t>
            </a:r>
          </a:p>
          <a:p>
            <a:pPr lvl="0" rtl="0">
              <a:lnSpc>
                <a:spcPct val="136363"/>
              </a:lnSpc>
              <a:spcBef>
                <a:spcPts val="0"/>
              </a:spcBef>
              <a:buClr>
                <a:schemeClr val="dk1"/>
              </a:buClr>
              <a:buSzPct val="110000"/>
              <a:buFont typeface="Arial"/>
              <a:buNone/>
            </a:pPr>
            <a:r>
              <a:rPr lang="en" sz="1000">
                <a:solidFill>
                  <a:schemeClr val="dk1"/>
                </a:solidFill>
              </a:rPr>
              <a:t>"My </a:t>
            </a:r>
            <a:r>
              <a:rPr lang="en" sz="1000">
                <a:solidFill>
                  <a:srgbClr val="333333"/>
                </a:solidFill>
                <a:hlinkClick r:id="rId2"/>
              </a:rPr>
              <a:t>parents</a:t>
            </a:r>
            <a:r>
              <a:rPr lang="en" sz="1000">
                <a:solidFill>
                  <a:schemeClr val="dk1"/>
                </a:solidFill>
              </a:rPr>
              <a:t> do it so it must not be a big deal."</a:t>
            </a:r>
          </a:p>
          <a:p>
            <a:pPr lvl="0" rtl="0">
              <a:lnSpc>
                <a:spcPct val="136363"/>
              </a:lnSpc>
              <a:spcBef>
                <a:spcPts val="0"/>
              </a:spcBef>
              <a:buClr>
                <a:schemeClr val="dk1"/>
              </a:buClr>
              <a:buSzPct val="110000"/>
              <a:buFont typeface="Arial"/>
              <a:buNone/>
            </a:pPr>
            <a:r>
              <a:rPr lang="en" sz="1000">
                <a:solidFill>
                  <a:schemeClr val="dk1"/>
                </a:solidFill>
              </a:rPr>
              <a:t>"It helps me escape reality."</a:t>
            </a:r>
          </a:p>
          <a:p>
            <a:pPr rtl="0">
              <a:spcBef>
                <a:spcPts val="0"/>
              </a:spcBef>
              <a:buNone/>
            </a:pPr>
            <a:r>
              <a:t/>
            </a:r>
            <a:endParaRPr sz="1000">
              <a:solidFill>
                <a:schemeClr val="dk1"/>
              </a:solidFill>
            </a:endParaRPr>
          </a:p>
          <a:p>
            <a:pPr>
              <a:spcBef>
                <a:spcPts val="0"/>
              </a:spcBef>
              <a:buNone/>
            </a:pPr>
            <a:r>
              <a:rPr lang="en" sz="1000">
                <a:solidFill>
                  <a:schemeClr val="dk1"/>
                </a:solidFill>
              </a:rPr>
              <a:t>Source: http://pubs.niaaa.nih.gov/publications/AA67/AA67.htm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Generate discussion for the students to give own opinion.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10000"/>
              <a:buFont typeface="Arial"/>
              <a:buNone/>
            </a:pPr>
            <a:r>
              <a:rPr lang="en" sz="1000"/>
              <a:t>Family, peers, school and the media all play a role in influencing the way young people consume alcohol. Forty-six per cent of 12 to 17 year-olds obtain alcohol from their parents and 23 per cent obtain it from their friend. Research indicates, however, that parents and family reduce the impact of these influencing factors where certain processes and structures within the family are present.These include parental modelling, high levels of supervision and monitoring, high family cohesion and cooperation and family support. Alcohol consumption is also influenced by broader factors such as the regulatory framework that governs the availability, price and marketing of alcohol. Recent analysis of the cultural influences on young people’s drinking concluded “Australia’s alcohol culture is shaped by the regulatory framework that governs it. To-date, the framework does not act to adequately protect young people from risky drinking. It is estimated that the elimination of alcohol advertising would reduce monthly alcohol use by adolescents by about 25 per cent and ‘binge-drinking’ by nearly 42 per cent. The recent review into Australia’s taxation system concluded that the current tax arrangements for alcohol were ineffective in addressing the social costs of alcohol consumption and recommended introduction of a volumetric tax to better target these costs. </a:t>
            </a:r>
          </a:p>
          <a:p>
            <a:pPr rtl="0">
              <a:spcBef>
                <a:spcPts val="0"/>
              </a:spcBef>
              <a:buNone/>
            </a:pPr>
            <a:r>
              <a:t/>
            </a:r>
            <a:endParaRPr/>
          </a:p>
          <a:p>
            <a:pPr lvl="0" rtl="0">
              <a:spcBef>
                <a:spcPts val="0"/>
              </a:spcBef>
              <a:buNone/>
            </a:pPr>
            <a:r>
              <a:rPr b="1" lang="en" sz="1000"/>
              <a:t>Social Context of Alcohol in Australia</a:t>
            </a:r>
            <a:r>
              <a:rPr b="1" lang="en" sz="1000">
                <a:solidFill>
                  <a:schemeClr val="dk1"/>
                </a:solidFill>
              </a:rPr>
              <a:t>	</a:t>
            </a:r>
            <a:r>
              <a:rPr lang="en" sz="1000">
                <a:solidFill>
                  <a:schemeClr val="dk1"/>
                </a:solidFill>
              </a:rPr>
              <a:t>	</a:t>
            </a:r>
          </a:p>
          <a:p>
            <a:pPr lvl="0" rtl="0">
              <a:spcBef>
                <a:spcPts val="0"/>
              </a:spcBef>
              <a:buClr>
                <a:schemeClr val="dk1"/>
              </a:buClr>
              <a:buSzPct val="110000"/>
              <a:buFont typeface="Arial"/>
              <a:buNone/>
            </a:pPr>
            <a:r>
              <a:rPr lang="en" sz="1000">
                <a:solidFill>
                  <a:schemeClr val="dk1"/>
                </a:solidFill>
              </a:rPr>
              <a:t>Alcohol is frequently associated with celebrations in Australia. It is consumed in religious and cultural ceremonies, social and business functions, and also in conjunction with recreational activities. For many Australians “having a drink” is synonymous with relaxation, socialising, and good times. Alcohol use is accepted as an integral part of Australian life and culture and most adults drink alcohol to some degree. Many historical and social factors contribute to the way in which alcohol is used today.</a:t>
            </a:r>
          </a:p>
          <a:p>
            <a:pPr lvl="0" rtl="0">
              <a:spcBef>
                <a:spcPts val="0"/>
              </a:spcBef>
              <a:buClr>
                <a:schemeClr val="dk1"/>
              </a:buClr>
              <a:buSzPct val="110000"/>
              <a:buFont typeface="Arial"/>
              <a:buNone/>
            </a:pPr>
            <a:r>
              <a:rPr lang="en" sz="1000">
                <a:solidFill>
                  <a:schemeClr val="dk1"/>
                </a:solidFill>
              </a:rPr>
              <a:t>					</a:t>
            </a:r>
          </a:p>
          <a:p>
            <a:pPr lvl="0" rtl="0">
              <a:spcBef>
                <a:spcPts val="0"/>
              </a:spcBef>
              <a:buClr>
                <a:schemeClr val="dk1"/>
              </a:buClr>
              <a:buSzPct val="110000"/>
              <a:buFont typeface="Arial"/>
              <a:buNone/>
            </a:pPr>
            <a:r>
              <a:rPr lang="en" sz="1000">
                <a:solidFill>
                  <a:schemeClr val="dk1"/>
                </a:solidFill>
              </a:rPr>
              <a:t>Historically pubs and clubs have served as community meeting places, particularly in rural and remote locations. Consumption of alcohol is viewed as an integral part of a rural lifestyle and is symbolically associated with values such as “self-reliance”, “hardiness”, and “mateship” (Dunn 1998). In many rural areas local hotels and clubs are the primary source of entertainment and provide the main venue for community and sporting groups. In many cases these “watering holes” contribute to community cohesion and identity. They act as an informal setting for airing local concerns and facilitating social interaction. Compared to thirty years ago, alcohol is now more widely available in settings such as cultural and sporting events, and restaurants.</a:t>
            </a:r>
          </a:p>
          <a:p>
            <a:pPr lvl="0" rtl="0">
              <a:spcBef>
                <a:spcPts val="0"/>
              </a:spcBef>
              <a:buClr>
                <a:schemeClr val="dk1"/>
              </a:buClr>
              <a:buSzPct val="110000"/>
              <a:buFont typeface="Arial"/>
              <a:buNone/>
            </a:pPr>
            <a:r>
              <a:rPr lang="en" sz="1000">
                <a:solidFill>
                  <a:schemeClr val="dk1"/>
                </a:solidFill>
              </a:rPr>
              <a:t>					</a:t>
            </a:r>
          </a:p>
          <a:p>
            <a:pPr lvl="0" rtl="0">
              <a:spcBef>
                <a:spcPts val="0"/>
              </a:spcBef>
              <a:buClr>
                <a:schemeClr val="dk1"/>
              </a:buClr>
              <a:buSzPct val="110000"/>
              <a:buFont typeface="Arial"/>
              <a:buNone/>
            </a:pPr>
            <a:r>
              <a:rPr lang="en" sz="1000">
                <a:solidFill>
                  <a:schemeClr val="dk1"/>
                </a:solidFill>
              </a:rPr>
              <a:t>Regular alcohol consumption is considered to be acceptable by the majority (61%) of Australians. Although the Australian population still perceives the drug problems of society to be primarily a result of illicit drug use, there is some recognition of the adverse impact of the harmful use of alcohol on people’s lives in Australia. However recognition of the widespread harms associated with alcohol misuse is limited, generally focused on harms related to acute intoxication, and in many localities there is a perception that illicit drug use is the main problem within the community (Reilly and Griffiths 1998).</a:t>
            </a:r>
          </a:p>
          <a:p>
            <a:pPr lvl="0" rtl="0">
              <a:spcBef>
                <a:spcPts val="0"/>
              </a:spcBef>
              <a:buClr>
                <a:schemeClr val="dk1"/>
              </a:buClr>
              <a:buSzPct val="110000"/>
              <a:buFont typeface="Arial"/>
              <a:buNone/>
            </a:pPr>
            <a:r>
              <a:rPr lang="en" sz="1000">
                <a:solidFill>
                  <a:schemeClr val="dk1"/>
                </a:solidFill>
              </a:rPr>
              <a:t>					</a:t>
            </a:r>
          </a:p>
          <a:p>
            <a:pPr lvl="0" rtl="0">
              <a:spcBef>
                <a:spcPts val="0"/>
              </a:spcBef>
              <a:buClr>
                <a:schemeClr val="dk1"/>
              </a:buClr>
              <a:buSzPct val="110000"/>
              <a:buFont typeface="Arial"/>
              <a:buNone/>
            </a:pPr>
            <a:r>
              <a:rPr lang="en" sz="1000">
                <a:solidFill>
                  <a:schemeClr val="dk1"/>
                </a:solidFill>
              </a:rPr>
              <a:t>In 1998, 14% of Australians surveyed named alcohol as the drug they thought of when people talked about a drug “problem” (AIHW 1999). A survey of 15-17 year olds found that alcohol was considered the third greatest problem faced by youth in this age group, a finding replicated in concurrent surveys of parents of teenagers and young adults aged 18-24 years. Social problems including alcohol-related violence and crime, family disruption, vandalism and destruction of property were identified as increasingly salient and public features of the misuse of alcohol (Shanahan and Hewitt 1999). </a:t>
            </a:r>
          </a:p>
          <a:p>
            <a:pPr lvl="0" rtl="0">
              <a:spcBef>
                <a:spcPts val="0"/>
              </a:spcBef>
              <a:buClr>
                <a:schemeClr val="dk1"/>
              </a:buClr>
              <a:buFont typeface="Arial"/>
              <a:buNone/>
            </a:pPr>
            <a:r>
              <a:t/>
            </a:r>
            <a:endParaRPr sz="1000">
              <a:solidFill>
                <a:schemeClr val="dk1"/>
              </a:solidFill>
            </a:endParaRPr>
          </a:p>
          <a:p>
            <a:pPr lvl="0" rtl="0">
              <a:spcBef>
                <a:spcPts val="0"/>
              </a:spcBef>
              <a:buClr>
                <a:schemeClr val="dk1"/>
              </a:buClr>
              <a:buSzPct val="110000"/>
              <a:buFont typeface="Arial"/>
              <a:buNone/>
            </a:pPr>
            <a:r>
              <a:rPr lang="en" sz="1000">
                <a:solidFill>
                  <a:schemeClr val="dk1"/>
                </a:solidFill>
              </a:rPr>
              <a:t>The current national alcohol strategy observes that Australia’s drinking cultures are driven by a mix of powerful, intangible social forces, such as habits, customs, images and norms, and other interlocking and equally powerful tangible forces relating to the social, economic and physical availability of alcohol, including promotion and marketing, age restrictions, price, outlets, hours of access and service practices[6] (see Fig. 1). Certainly, there is no single factor that determines why people drink at harmful levels. Health-damaging behaviours related to poor diet, inadequate exercise, cigarette smoking, excessive drinking and illicit drug use appear to be embedded in a complex network of social determinants and risk and protective factors, and behaviours are also mediated by cultural influences.</a:t>
            </a:r>
          </a:p>
          <a:p>
            <a:pPr lvl="0" rtl="0">
              <a:spcBef>
                <a:spcPts val="0"/>
              </a:spcBef>
              <a:buClr>
                <a:schemeClr val="dk1"/>
              </a:buClr>
              <a:buFont typeface="Arial"/>
              <a:buNone/>
            </a:pPr>
            <a:r>
              <a:t/>
            </a:r>
            <a:endParaRPr sz="1000">
              <a:solidFill>
                <a:schemeClr val="dk1"/>
              </a:solidFill>
            </a:endParaRPr>
          </a:p>
          <a:p>
            <a:pPr lvl="0" rtl="0">
              <a:spcBef>
                <a:spcPts val="0"/>
              </a:spcBef>
              <a:buClr>
                <a:schemeClr val="dk1"/>
              </a:buClr>
              <a:buSzPct val="110000"/>
              <a:buFont typeface="Arial"/>
              <a:buNone/>
            </a:pPr>
            <a:r>
              <a:rPr lang="en" sz="1000" u="sng">
                <a:solidFill>
                  <a:schemeClr val="hlink"/>
                </a:solidFill>
                <a:hlinkClick r:id="rId2"/>
              </a:rPr>
              <a:t>http://www.dulwichcentre.com.au/alcohol-in-australia.html</a:t>
            </a:r>
          </a:p>
          <a:p>
            <a:pPr lvl="0" rtl="0">
              <a:spcBef>
                <a:spcPts val="0"/>
              </a:spcBef>
              <a:buClr>
                <a:schemeClr val="dk1"/>
              </a:buClr>
              <a:buFont typeface="Arial"/>
              <a:buNone/>
            </a:pPr>
            <a:r>
              <a:t/>
            </a:r>
            <a:endParaRPr sz="1000">
              <a:solidFill>
                <a:schemeClr val="dk1"/>
              </a:solidFill>
            </a:endParaRPr>
          </a:p>
          <a:p>
            <a:pPr lvl="0" rtl="0">
              <a:spcBef>
                <a:spcPts val="0"/>
              </a:spcBef>
              <a:buClr>
                <a:schemeClr val="dk1"/>
              </a:buClr>
              <a:buSzPct val="110000"/>
              <a:buFont typeface="Arial"/>
              <a:buNone/>
            </a:pPr>
            <a:r>
              <a:rPr lang="en" sz="1000">
                <a:solidFill>
                  <a:schemeClr val="dk1"/>
                </a:solidFill>
              </a:rPr>
              <a:t>				</a:t>
            </a:r>
          </a:p>
          <a:p>
            <a:pPr lvl="0" rtl="0">
              <a:spcBef>
                <a:spcPts val="0"/>
              </a:spcBef>
              <a:buClr>
                <a:schemeClr val="dk1"/>
              </a:buClr>
              <a:buSzPct val="110000"/>
              <a:buFont typeface="Arial"/>
              <a:buNone/>
            </a:pPr>
            <a:r>
              <a:rPr lang="en" sz="1000">
                <a:solidFill>
                  <a:schemeClr val="dk1"/>
                </a:solidFill>
              </a:rPr>
              <a:t>			</a:t>
            </a:r>
          </a:p>
          <a:p>
            <a:pPr lvl="0" rtl="0">
              <a:spcBef>
                <a:spcPts val="0"/>
              </a:spcBef>
              <a:buClr>
                <a:schemeClr val="dk1"/>
              </a:buClr>
              <a:buSzPct val="100000"/>
              <a:buFont typeface="Arial"/>
              <a:buNone/>
            </a:pPr>
            <a:r>
              <a:rPr lang="en">
                <a:solidFill>
                  <a:schemeClr val="dk1"/>
                </a:solidFill>
              </a:rPr>
              <a:t>		</a:t>
            </a:r>
          </a:p>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2111123"/>
            <a:ext cx="7772400" cy="1546500"/>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0" name="Shape 10"/>
          <p:cNvSpPr txBox="1"/>
          <p:nvPr>
            <p:ph idx="1" type="subTitle"/>
          </p:nvPr>
        </p:nvSpPr>
        <p:spPr>
          <a:xfrm>
            <a:off x="685800" y="3786737"/>
            <a:ext cx="7772400" cy="1046400"/>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1" name="Shape 11"/>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74637"/>
            <a:ext cx="8229600" cy="11432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600200"/>
            <a:ext cx="8229600" cy="4967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74637"/>
            <a:ext cx="8229600" cy="11432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600200"/>
            <a:ext cx="3994500" cy="4967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600200"/>
            <a:ext cx="3994500" cy="4967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2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5875079"/>
            <a:ext cx="8229600" cy="692700"/>
          </a:xfrm>
          <a:prstGeom prst="rect">
            <a:avLst/>
          </a:prstGeom>
        </p:spPr>
        <p:txBody>
          <a:bodyPr anchorCtr="0" anchor="t" bIns="91425" lIns="91425" rIns="91425" tIns="91425"/>
          <a:lstStyle>
            <a:lvl1pPr algn="ctr">
              <a:spcBef>
                <a:spcPts val="360"/>
              </a:spcBef>
              <a:buSzPct val="100000"/>
              <a:buNone/>
              <a:defRPr sz="1800"/>
            </a:lvl1pPr>
          </a:lstStyle>
          <a:p/>
        </p:txBody>
      </p:sp>
      <p:sp>
        <p:nvSpPr>
          <p:cNvPr id="26" name="Shape 26"/>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04.jpg"/><Relationship Id="rId4" Type="http://schemas.openxmlformats.org/officeDocument/2006/relationships/slideLayout" Target="../slideLayouts/slideLayout3.xml"/><Relationship Id="rId3" Type="http://schemas.openxmlformats.org/officeDocument/2006/relationships/slideLayout" Target="../slideLayouts/slideLayout2.xml"/><Relationship Id="rId6" Type="http://schemas.openxmlformats.org/officeDocument/2006/relationships/slideLayout" Target="../slideLayouts/slideLayout5.xml"/><Relationship Id="rId5" Type="http://schemas.openxmlformats.org/officeDocument/2006/relationships/slideLayout" Target="../slideLayouts/slideLayout4.xml"/><Relationship Id="rId8" Type="http://schemas.openxmlformats.org/officeDocument/2006/relationships/theme" Target="../theme/theme2.xml"/><Relationship Id="rId7"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74637"/>
            <a:ext cx="8229600" cy="1143299"/>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x="8556791" y="6333134"/>
            <a:ext cx="548699" cy="524699"/>
          </a:xfrm>
          <a:prstGeom prst="rect">
            <a:avLst/>
          </a:prstGeom>
          <a:noFill/>
          <a:ln>
            <a:noFill/>
          </a:ln>
        </p:spPr>
        <p:txBody>
          <a:bodyPr anchorCtr="0" anchor="ctr" bIns="91425" lIns="91425" rIns="91425" tIns="91425">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youtube.com/v/WywLrGzZrok" TargetMode="External"/><Relationship Id="rId5"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youtube.com/v/yiXvAo6o0HY" TargetMode="External"/><Relationship Id="rId5" Type="http://schemas.openxmlformats.org/officeDocument/2006/relationships/image" Target="../media/image0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youtube.com/v/WMQddOpSm2o" TargetMode="External"/><Relationship Id="rId5" Type="http://schemas.openxmlformats.org/officeDocument/2006/relationships/image" Target="../media/image0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biblegateway.com/passage/?search=Proverbs+20%3A1&amp;version=ESV" TargetMode="External"/><Relationship Id="rId3" Type="http://schemas.openxmlformats.org/officeDocument/2006/relationships/hyperlink" Target="http://www.biblegateway.com/passage/?search=Ephesians+5%3A18&amp;version=ESV" TargetMode="External"/><Relationship Id="rId6" Type="http://schemas.openxmlformats.org/officeDocument/2006/relationships/hyperlink" Target="http://www.biblegateway.com/passage/?search=Luke+21%3A34&amp;version=ESV" TargetMode="External"/><Relationship Id="rId5" Type="http://schemas.openxmlformats.org/officeDocument/2006/relationships/hyperlink" Target="http://www.biblegateway.com/passage/?search=Romans+13%3A13&amp;version=ESV"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2" Type="http://schemas.openxmlformats.org/officeDocument/2006/relationships/hyperlink" Target="http://stopunderagedrinking.com.a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10" Type="http://schemas.openxmlformats.org/officeDocument/2006/relationships/hyperlink" Target="http://au.reachout.com/all-about-binge-drinking" TargetMode="External"/><Relationship Id="rId4" Type="http://schemas.openxmlformats.org/officeDocument/2006/relationships/hyperlink" Target="http://www.health.gov.au/internet/main/publishing.nsf/Content/health-pubhlth-strateg-drugs-alcohol-index.htm" TargetMode="External"/><Relationship Id="rId11" Type="http://schemas.openxmlformats.org/officeDocument/2006/relationships/hyperlink" Target="http://www.druginfo.adf.org.au/fact-sheets/the-facts-about-binge-drinking-web-fact-sheet" TargetMode="External"/><Relationship Id="rId3" Type="http://schemas.openxmlformats.org/officeDocument/2006/relationships/hyperlink" Target="http://www.tacklingbingedrinking.gov.au/internet/tackling/publishing.nsf" TargetMode="External"/><Relationship Id="rId9" Type="http://schemas.openxmlformats.org/officeDocument/2006/relationships/hyperlink" Target="https://www.hellosundaymorning.org/" TargetMode="External"/><Relationship Id="rId6" Type="http://schemas.openxmlformats.org/officeDocument/2006/relationships/hyperlink" Target="http://www.headspace.org.au/is-it-just-me/find-information/alcohol-binge-drinking" TargetMode="External"/><Relationship Id="rId5" Type="http://schemas.openxmlformats.org/officeDocument/2006/relationships/hyperlink" Target="http://www.drinkingnightmare.gov.au/internet/drinkingnightmare/publishing.nsf/Content/home" TargetMode="External"/><Relationship Id="rId8" Type="http://schemas.openxmlformats.org/officeDocument/2006/relationships/hyperlink" Target="https://www.drinkwise.org.au/#q=BingeDrinking&amp;r=true" TargetMode="External"/><Relationship Id="rId7" Type="http://schemas.openxmlformats.org/officeDocument/2006/relationships/hyperlink" Target="http://pubs.niaaa.nih.gov/publications/AA67/AA67.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3" Type="http://schemas.openxmlformats.org/officeDocument/2006/relationships/image" Target="../media/image0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 Id="rId3" Type="http://schemas.openxmlformats.org/officeDocument/2006/relationships/image" Target="../media/image0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topunderagedrinking.com.au/wp-content/uploads/2013/10/2-Are-Australian-teenagers-drinking.pdf" TargetMode="External"/><Relationship Id="rId3" Type="http://schemas.openxmlformats.org/officeDocument/2006/relationships/image" Target="../media/image01.jpg"/><Relationship Id="rId5" Type="http://schemas.openxmlformats.org/officeDocument/2006/relationships/hyperlink" Target="http://stopunderagedrinking.com.au/wp-content/uploads/2013/10/5-Teenagers-and-Binge-drinking.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youtube.com/v/yWCUekDn7cw" TargetMode="External"/><Relationship Id="rId5" Type="http://schemas.openxmlformats.org/officeDocument/2006/relationships/image" Target="../media/image0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0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3" Type="http://schemas.openxmlformats.org/officeDocument/2006/relationships/image" Target="../media/image0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9" name="Shape 29"/>
        <p:cNvGrpSpPr/>
        <p:nvPr/>
      </p:nvGrpSpPr>
      <p:grpSpPr>
        <a:xfrm>
          <a:off x="0" y="0"/>
          <a:ext cx="0" cy="0"/>
          <a:chOff x="0" y="0"/>
          <a:chExt cx="0" cy="0"/>
        </a:xfrm>
      </p:grpSpPr>
      <p:sp>
        <p:nvSpPr>
          <p:cNvPr id="30" name="Shape 30"/>
          <p:cNvSpPr txBox="1"/>
          <p:nvPr/>
        </p:nvSpPr>
        <p:spPr>
          <a:xfrm>
            <a:off x="3735537" y="4291858"/>
            <a:ext cx="5160000" cy="650400"/>
          </a:xfrm>
          <a:prstGeom prst="rect">
            <a:avLst/>
          </a:prstGeom>
          <a:noFill/>
          <a:ln>
            <a:noFill/>
          </a:ln>
        </p:spPr>
        <p:txBody>
          <a:bodyPr anchorCtr="0" anchor="t" bIns="91425" lIns="91425" rIns="91425" tIns="91425">
            <a:noAutofit/>
          </a:bodyPr>
          <a:lstStyle/>
          <a:p>
            <a:pPr algn="ctr">
              <a:spcBef>
                <a:spcPts val="0"/>
              </a:spcBef>
              <a:buNone/>
            </a:pPr>
            <a:r>
              <a:rPr lang="en" sz="3000">
                <a:solidFill>
                  <a:schemeClr val="lt1"/>
                </a:solidFill>
                <a:latin typeface="Bubblegum Sans"/>
                <a:ea typeface="Bubblegum Sans"/>
                <a:cs typeface="Bubblegum Sans"/>
                <a:sym typeface="Bubblegum Sans"/>
              </a:rPr>
              <a:t>Binge drinking in Australia - especially teenagers.</a:t>
            </a:r>
          </a:p>
        </p:txBody>
      </p:sp>
      <p:pic>
        <p:nvPicPr>
          <p:cNvPr id="31" name="Shape 31"/>
          <p:cNvPicPr preferRelativeResize="0"/>
          <p:nvPr/>
        </p:nvPicPr>
        <p:blipFill>
          <a:blip r:embed="rId3">
            <a:alphaModFix/>
          </a:blip>
          <a:stretch>
            <a:fillRect/>
          </a:stretch>
        </p:blipFill>
        <p:spPr>
          <a:xfrm>
            <a:off x="3796687" y="1383850"/>
            <a:ext cx="5037724" cy="2679700"/>
          </a:xfrm>
          <a:prstGeom prst="rect">
            <a:avLst/>
          </a:prstGeom>
          <a:noFill/>
          <a:ln>
            <a:noFill/>
          </a:ln>
        </p:spPr>
      </p:pic>
      <p:sp>
        <p:nvSpPr>
          <p:cNvPr id="32" name="Shape 32"/>
          <p:cNvSpPr txBox="1"/>
          <p:nvPr/>
        </p:nvSpPr>
        <p:spPr>
          <a:xfrm>
            <a:off x="339250" y="1692597"/>
            <a:ext cx="3725399" cy="3155700"/>
          </a:xfrm>
          <a:prstGeom prst="rect">
            <a:avLst/>
          </a:prstGeom>
          <a:noFill/>
          <a:ln>
            <a:noFill/>
          </a:ln>
        </p:spPr>
        <p:txBody>
          <a:bodyPr anchorCtr="0" anchor="t" bIns="91425" lIns="91425" rIns="91425" tIns="91425">
            <a:noAutofit/>
          </a:bodyPr>
          <a:lstStyle/>
          <a:p>
            <a:pPr lvl="0" rtl="0">
              <a:spcBef>
                <a:spcPts val="0"/>
              </a:spcBef>
              <a:buNone/>
            </a:pPr>
            <a:r>
              <a:rPr lang="en" sz="7200">
                <a:solidFill>
                  <a:schemeClr val="lt1"/>
                </a:solidFill>
                <a:latin typeface="Impact"/>
                <a:ea typeface="Impact"/>
                <a:cs typeface="Impact"/>
                <a:sym typeface="Impact"/>
              </a:rPr>
              <a:t>Another </a:t>
            </a:r>
          </a:p>
          <a:p>
            <a:pPr lvl="0" rtl="0">
              <a:spcBef>
                <a:spcPts val="0"/>
              </a:spcBef>
              <a:buNone/>
            </a:pPr>
            <a:r>
              <a:rPr lang="en" sz="7200">
                <a:solidFill>
                  <a:schemeClr val="lt1"/>
                </a:solidFill>
                <a:latin typeface="Impact"/>
                <a:ea typeface="Impact"/>
                <a:cs typeface="Impact"/>
                <a:sym typeface="Impact"/>
              </a:rPr>
              <a:t>Night</a:t>
            </a:r>
          </a:p>
          <a:p>
            <a:pPr lvl="0" rtl="0">
              <a:spcBef>
                <a:spcPts val="0"/>
              </a:spcBef>
              <a:buNone/>
            </a:pPr>
            <a:r>
              <a:rPr lang="en" sz="7200">
                <a:solidFill>
                  <a:schemeClr val="lt1"/>
                </a:solidFill>
                <a:latin typeface="Bubblegum Sans"/>
                <a:ea typeface="Bubblegum Sans"/>
                <a:cs typeface="Bubblegum Sans"/>
                <a:sym typeface="Bubblegum Sans"/>
              </a:rPr>
              <a:t>WASTED</a:t>
            </a:r>
          </a:p>
        </p:txBody>
      </p:sp>
      <p:sp>
        <p:nvSpPr>
          <p:cNvPr id="33" name="Shape 33"/>
          <p:cNvSpPr txBox="1"/>
          <p:nvPr/>
        </p:nvSpPr>
        <p:spPr>
          <a:xfrm>
            <a:off x="2039500" y="6296725"/>
            <a:ext cx="5557499" cy="386999"/>
          </a:xfrm>
          <a:prstGeom prst="rect">
            <a:avLst/>
          </a:prstGeom>
          <a:noFill/>
          <a:ln>
            <a:noFill/>
          </a:ln>
        </p:spPr>
        <p:txBody>
          <a:bodyPr anchorCtr="0" anchor="t" bIns="91425" lIns="91425" rIns="91425" tIns="91425">
            <a:noAutofit/>
          </a:bodyPr>
          <a:lstStyle/>
          <a:p>
            <a:pPr>
              <a:spcBef>
                <a:spcPts val="0"/>
              </a:spcBef>
              <a:buNone/>
            </a:pPr>
            <a:r>
              <a:rPr lang="en">
                <a:solidFill>
                  <a:srgbClr val="FFFFFF"/>
                </a:solidFill>
              </a:rPr>
              <a:t>Rearne Goodwin S00061466 and Nicole Hoare S00032126</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457200" y="627321"/>
            <a:ext cx="8229600" cy="790500"/>
          </a:xfrm>
          <a:prstGeom prst="rect">
            <a:avLst/>
          </a:prstGeom>
        </p:spPr>
        <p:txBody>
          <a:bodyPr anchorCtr="0" anchor="b" bIns="91425" lIns="91425" rIns="91425" tIns="91425">
            <a:noAutofit/>
          </a:bodyPr>
          <a:lstStyle/>
          <a:p>
            <a:pPr algn="ctr">
              <a:spcBef>
                <a:spcPts val="0"/>
              </a:spcBef>
              <a:buNone/>
            </a:pPr>
            <a:r>
              <a:rPr lang="en">
                <a:latin typeface="Bubblegum Sans"/>
                <a:ea typeface="Bubblegum Sans"/>
                <a:cs typeface="Bubblegum Sans"/>
                <a:sym typeface="Bubblegum Sans"/>
              </a:rPr>
              <a:t>Attitudes Towards Teenage Drinking</a:t>
            </a:r>
          </a:p>
        </p:txBody>
      </p:sp>
      <p:sp>
        <p:nvSpPr>
          <p:cNvPr id="95" name="Shape 95"/>
          <p:cNvSpPr txBox="1"/>
          <p:nvPr>
            <p:ph idx="1" type="body"/>
          </p:nvPr>
        </p:nvSpPr>
        <p:spPr>
          <a:xfrm>
            <a:off x="5677775" y="1642175"/>
            <a:ext cx="3253499" cy="4967700"/>
          </a:xfrm>
          <a:prstGeom prst="rect">
            <a:avLst/>
          </a:prstGeom>
        </p:spPr>
        <p:txBody>
          <a:bodyPr anchorCtr="0" anchor="t" bIns="91425" lIns="91425" rIns="91425" tIns="91425">
            <a:noAutofit/>
          </a:bodyPr>
          <a:lstStyle/>
          <a:p>
            <a:pPr rtl="0" algn="ctr">
              <a:spcBef>
                <a:spcPts val="0"/>
              </a:spcBef>
              <a:buNone/>
            </a:pPr>
            <a:r>
              <a:t/>
            </a:r>
            <a:endParaRPr sz="1800">
              <a:latin typeface="Bubblegum Sans"/>
              <a:ea typeface="Bubblegum Sans"/>
              <a:cs typeface="Bubblegum Sans"/>
              <a:sym typeface="Bubblegum Sans"/>
            </a:endParaRPr>
          </a:p>
          <a:p>
            <a:pPr rtl="0" algn="ctr">
              <a:spcBef>
                <a:spcPts val="0"/>
              </a:spcBef>
              <a:buNone/>
            </a:pPr>
            <a:r>
              <a:t/>
            </a:r>
            <a:endParaRPr sz="1800">
              <a:latin typeface="Bubblegum Sans"/>
              <a:ea typeface="Bubblegum Sans"/>
              <a:cs typeface="Bubblegum Sans"/>
              <a:sym typeface="Bubblegum Sans"/>
            </a:endParaRPr>
          </a:p>
          <a:p>
            <a:pPr rtl="0" algn="ctr">
              <a:spcBef>
                <a:spcPts val="0"/>
              </a:spcBef>
              <a:buNone/>
            </a:pPr>
            <a:r>
              <a:rPr lang="en" sz="1800">
                <a:latin typeface="Bubblegum Sans"/>
                <a:ea typeface="Bubblegum Sans"/>
                <a:cs typeface="Bubblegum Sans"/>
                <a:sym typeface="Bubblegum Sans"/>
              </a:rPr>
              <a:t>Watch the clip and discuss:</a:t>
            </a:r>
          </a:p>
          <a:p>
            <a:pPr rtl="0" algn="ctr">
              <a:spcBef>
                <a:spcPts val="0"/>
              </a:spcBef>
              <a:buNone/>
            </a:pPr>
            <a:r>
              <a:rPr lang="en" sz="3600">
                <a:latin typeface="Bubblegum Sans"/>
                <a:ea typeface="Bubblegum Sans"/>
                <a:cs typeface="Bubblegum Sans"/>
                <a:sym typeface="Bubblegum Sans"/>
              </a:rPr>
              <a:t>Can we change the teenage drinking culture </a:t>
            </a:r>
          </a:p>
          <a:p>
            <a:pPr lvl="0" rtl="0" algn="ctr">
              <a:spcBef>
                <a:spcPts val="0"/>
              </a:spcBef>
              <a:buNone/>
            </a:pPr>
            <a:r>
              <a:rPr lang="en" sz="3600">
                <a:latin typeface="Bubblegum Sans"/>
                <a:ea typeface="Bubblegum Sans"/>
                <a:cs typeface="Bubblegum Sans"/>
                <a:sym typeface="Bubblegum Sans"/>
              </a:rPr>
              <a:t>in Australia?</a:t>
            </a:r>
          </a:p>
          <a:p>
            <a:pPr lvl="0">
              <a:spcBef>
                <a:spcPts val="0"/>
              </a:spcBef>
              <a:buNone/>
            </a:pPr>
            <a:r>
              <a:t/>
            </a:r>
            <a:endParaRPr sz="1400"/>
          </a:p>
        </p:txBody>
      </p:sp>
      <p:sp>
        <p:nvSpPr>
          <p:cNvPr id="96" name="Shape 96">
            <a:hlinkClick r:id="rId4"/>
          </p:cNvPr>
          <p:cNvSpPr/>
          <p:nvPr/>
        </p:nvSpPr>
        <p:spPr>
          <a:xfrm>
            <a:off x="342000" y="1695300"/>
            <a:ext cx="5335774" cy="4709050"/>
          </a:xfrm>
          <a:prstGeom prst="rect">
            <a:avLst/>
          </a:prstGeom>
          <a:blipFill>
            <a:blip r:embed="rId5">
              <a:alphaModFix amt="77000"/>
            </a:blip>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457200" y="274637"/>
            <a:ext cx="8229600" cy="1143299"/>
          </a:xfrm>
          <a:prstGeom prst="rect">
            <a:avLst/>
          </a:prstGeom>
        </p:spPr>
        <p:txBody>
          <a:bodyPr anchorCtr="0" anchor="b" bIns="91425" lIns="91425" rIns="91425" tIns="91425">
            <a:noAutofit/>
          </a:bodyPr>
          <a:lstStyle/>
          <a:p>
            <a:pPr>
              <a:spcBef>
                <a:spcPts val="0"/>
              </a:spcBef>
              <a:buNone/>
            </a:pPr>
            <a:r>
              <a:rPr lang="en" sz="2400">
                <a:latin typeface="Bubblegum Sans"/>
                <a:ea typeface="Bubblegum Sans"/>
                <a:cs typeface="Bubblegum Sans"/>
                <a:sym typeface="Bubblegum Sans"/>
              </a:rPr>
              <a:t>What is the role of alcohol in modern society? Is there too much focus on drinking? Does Australia have a harmful drinking culture?</a:t>
            </a:r>
          </a:p>
        </p:txBody>
      </p:sp>
      <p:sp>
        <p:nvSpPr>
          <p:cNvPr id="102" name="Shape 102"/>
          <p:cNvSpPr txBox="1"/>
          <p:nvPr>
            <p:ph idx="1" type="body"/>
          </p:nvPr>
        </p:nvSpPr>
        <p:spPr>
          <a:xfrm>
            <a:off x="457200" y="1600200"/>
            <a:ext cx="3994500" cy="4967700"/>
          </a:xfrm>
          <a:prstGeom prst="rect">
            <a:avLst/>
          </a:prstGeom>
        </p:spPr>
        <p:txBody>
          <a:bodyPr anchorCtr="0" anchor="t" bIns="91425" lIns="91425" rIns="91425" tIns="91425">
            <a:noAutofit/>
          </a:bodyPr>
          <a:lstStyle/>
          <a:p>
            <a:pPr>
              <a:spcBef>
                <a:spcPts val="0"/>
              </a:spcBef>
              <a:buNone/>
            </a:pPr>
            <a:r>
              <a:rPr lang="en" sz="2400">
                <a:latin typeface="Bubblegum Sans"/>
                <a:ea typeface="Bubblegum Sans"/>
                <a:cs typeface="Bubblegum Sans"/>
                <a:sym typeface="Bubblegum Sans"/>
              </a:rPr>
              <a:t> </a:t>
            </a:r>
          </a:p>
        </p:txBody>
      </p:sp>
      <p:sp>
        <p:nvSpPr>
          <p:cNvPr id="103" name="Shape 103">
            <a:hlinkClick r:id="rId4"/>
          </p:cNvPr>
          <p:cNvSpPr/>
          <p:nvPr/>
        </p:nvSpPr>
        <p:spPr>
          <a:xfrm>
            <a:off x="457200" y="2216025"/>
            <a:ext cx="4109649" cy="3573800"/>
          </a:xfrm>
          <a:prstGeom prst="rect">
            <a:avLst/>
          </a:prstGeom>
          <a:blipFill>
            <a:blip r:embed="rId5">
              <a:alphaModFix/>
            </a:blip>
            <a:stretch>
              <a:fillRect/>
            </a:stretch>
          </a:blipFill>
          <a:ln>
            <a:noFill/>
          </a:ln>
        </p:spPr>
      </p:sp>
      <p:sp>
        <p:nvSpPr>
          <p:cNvPr id="104" name="Shape 104"/>
          <p:cNvSpPr txBox="1"/>
          <p:nvPr>
            <p:ph idx="2" type="body"/>
          </p:nvPr>
        </p:nvSpPr>
        <p:spPr>
          <a:xfrm>
            <a:off x="4692273" y="1600200"/>
            <a:ext cx="3994500" cy="4967700"/>
          </a:xfrm>
          <a:prstGeom prst="rect">
            <a:avLst/>
          </a:prstGeom>
        </p:spPr>
        <p:txBody>
          <a:bodyPr anchorCtr="0" anchor="t" bIns="91425" lIns="91425" rIns="91425" tIns="91425">
            <a:noAutofit/>
          </a:bodyPr>
          <a:lstStyle/>
          <a:p>
            <a:pPr rtl="0" algn="ctr">
              <a:lnSpc>
                <a:spcPct val="165000"/>
              </a:lnSpc>
              <a:spcBef>
                <a:spcPts val="0"/>
              </a:spcBef>
              <a:buNone/>
            </a:pPr>
            <a:r>
              <a:rPr lang="en" sz="2000">
                <a:latin typeface="Bubblegum Sans"/>
                <a:ea typeface="Bubblegum Sans"/>
                <a:cs typeface="Bubblegum Sans"/>
                <a:sym typeface="Bubblegum Sans"/>
              </a:rPr>
              <a:t>Analyse and discuss the following advertisement. </a:t>
            </a:r>
          </a:p>
          <a:p>
            <a:pPr rtl="0" algn="r">
              <a:lnSpc>
                <a:spcPct val="165000"/>
              </a:lnSpc>
              <a:spcBef>
                <a:spcPts val="0"/>
              </a:spcBef>
              <a:buNone/>
            </a:pPr>
            <a:r>
              <a:t/>
            </a:r>
            <a:endParaRPr sz="2000">
              <a:latin typeface="Bubblegum Sans"/>
              <a:ea typeface="Bubblegum Sans"/>
              <a:cs typeface="Bubblegum Sans"/>
              <a:sym typeface="Bubblegum Sans"/>
            </a:endParaRPr>
          </a:p>
          <a:p>
            <a:pPr indent="-355600" lvl="0" marL="457200" rtl="0">
              <a:lnSpc>
                <a:spcPct val="165000"/>
              </a:lnSpc>
              <a:spcBef>
                <a:spcPts val="0"/>
              </a:spcBef>
              <a:buClr>
                <a:schemeClr val="dk1"/>
              </a:buClr>
              <a:buSzPct val="100000"/>
              <a:buFont typeface="Bubblegum Sans"/>
              <a:buChar char="●"/>
            </a:pPr>
            <a:r>
              <a:rPr lang="en" sz="2000">
                <a:latin typeface="Bubblegum Sans"/>
                <a:ea typeface="Bubblegum Sans"/>
                <a:cs typeface="Bubblegum Sans"/>
                <a:sym typeface="Bubblegum Sans"/>
              </a:rPr>
              <a:t>The tone of the report</a:t>
            </a:r>
          </a:p>
          <a:p>
            <a:pPr indent="-355600" lvl="0" marL="457200" rtl="0">
              <a:lnSpc>
                <a:spcPct val="165000"/>
              </a:lnSpc>
              <a:spcBef>
                <a:spcPts val="0"/>
              </a:spcBef>
              <a:buClr>
                <a:schemeClr val="dk1"/>
              </a:buClr>
              <a:buSzPct val="100000"/>
              <a:buFont typeface="Bubblegum Sans"/>
              <a:buChar char="●"/>
            </a:pPr>
            <a:r>
              <a:rPr lang="en" sz="2000">
                <a:latin typeface="Bubblegum Sans"/>
                <a:ea typeface="Bubblegum Sans"/>
                <a:cs typeface="Bubblegum Sans"/>
                <a:sym typeface="Bubblegum Sans"/>
              </a:rPr>
              <a:t>The portrayal of young people</a:t>
            </a:r>
          </a:p>
          <a:p>
            <a:pPr indent="-355600" lvl="0" marL="457200" rtl="0">
              <a:lnSpc>
                <a:spcPct val="165000"/>
              </a:lnSpc>
              <a:spcBef>
                <a:spcPts val="0"/>
              </a:spcBef>
              <a:buClr>
                <a:schemeClr val="dk1"/>
              </a:buClr>
              <a:buSzPct val="100000"/>
              <a:buFont typeface="Bubblegum Sans"/>
              <a:buChar char="●"/>
            </a:pPr>
            <a:r>
              <a:rPr lang="en" sz="2000">
                <a:latin typeface="Bubblegum Sans"/>
                <a:ea typeface="Bubblegum Sans"/>
                <a:cs typeface="Bubblegum Sans"/>
                <a:sym typeface="Bubblegum Sans"/>
              </a:rPr>
              <a:t>The portrayal of alcohol – ie positive or negative</a:t>
            </a:r>
          </a:p>
          <a:p>
            <a:pPr indent="-355600" lvl="0" marL="457200" rtl="0">
              <a:lnSpc>
                <a:spcPct val="165000"/>
              </a:lnSpc>
              <a:spcBef>
                <a:spcPts val="0"/>
              </a:spcBef>
              <a:buClr>
                <a:schemeClr val="dk1"/>
              </a:buClr>
              <a:buSzPct val="100000"/>
              <a:buFont typeface="Bubblegum Sans"/>
              <a:buChar char="●"/>
            </a:pPr>
            <a:r>
              <a:rPr lang="en" sz="2000">
                <a:latin typeface="Bubblegum Sans"/>
                <a:ea typeface="Bubblegum Sans"/>
                <a:cs typeface="Bubblegum Sans"/>
                <a:sym typeface="Bubblegum Sans"/>
              </a:rPr>
              <a:t>The particular issues raised</a:t>
            </a:r>
          </a:p>
          <a:p>
            <a:pPr lvl="0">
              <a:spcBef>
                <a:spcPts val="0"/>
              </a:spcBef>
              <a:buNone/>
            </a:pPr>
            <a:r>
              <a:t/>
            </a:r>
            <a:endParaRPr sz="2400"/>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457200" y="274637"/>
            <a:ext cx="8229600" cy="1143299"/>
          </a:xfrm>
          <a:prstGeom prst="rect">
            <a:avLst/>
          </a:prstGeom>
        </p:spPr>
        <p:txBody>
          <a:bodyPr anchorCtr="0" anchor="b" bIns="91425" lIns="91425" rIns="91425" tIns="91425">
            <a:noAutofit/>
          </a:bodyPr>
          <a:lstStyle/>
          <a:p>
            <a:pPr>
              <a:spcBef>
                <a:spcPts val="0"/>
              </a:spcBef>
              <a:buNone/>
            </a:pPr>
            <a:r>
              <a:rPr lang="en" sz="4800">
                <a:latin typeface="Bubblegum Sans"/>
                <a:ea typeface="Bubblegum Sans"/>
                <a:cs typeface="Bubblegum Sans"/>
                <a:sym typeface="Bubblegum Sans"/>
              </a:rPr>
              <a:t>Teenage Drinking</a:t>
            </a:r>
          </a:p>
        </p:txBody>
      </p:sp>
      <p:sp>
        <p:nvSpPr>
          <p:cNvPr id="110" name="Shape 110">
            <a:hlinkClick r:id="rId4"/>
          </p:cNvPr>
          <p:cNvSpPr/>
          <p:nvPr/>
        </p:nvSpPr>
        <p:spPr>
          <a:xfrm>
            <a:off x="1148425" y="1600200"/>
            <a:ext cx="6899875" cy="4967700"/>
          </a:xfrm>
          <a:prstGeom prst="rect">
            <a:avLst/>
          </a:prstGeom>
          <a:blipFill>
            <a:blip r:embed="rId5">
              <a:alphaModFix amt="75000"/>
            </a:blip>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324296"/>
            <a:ext cx="8229600" cy="854399"/>
          </a:xfrm>
          <a:prstGeom prst="rect">
            <a:avLst/>
          </a:prstGeom>
        </p:spPr>
        <p:txBody>
          <a:bodyPr anchorCtr="0" anchor="b" bIns="91425" lIns="91425" rIns="91425" tIns="91425">
            <a:noAutofit/>
          </a:bodyPr>
          <a:lstStyle/>
          <a:p>
            <a:pPr algn="ctr">
              <a:spcBef>
                <a:spcPts val="0"/>
              </a:spcBef>
              <a:buNone/>
            </a:pPr>
            <a:r>
              <a:rPr lang="en" sz="4800">
                <a:latin typeface="Bubblegum Sans"/>
                <a:ea typeface="Bubblegum Sans"/>
                <a:cs typeface="Bubblegum Sans"/>
                <a:sym typeface="Bubblegum Sans"/>
              </a:rPr>
              <a:t>Teenage Drinking Campaigns</a:t>
            </a:r>
          </a:p>
        </p:txBody>
      </p:sp>
      <p:pic>
        <p:nvPicPr>
          <p:cNvPr id="116" name="Shape 116"/>
          <p:cNvPicPr preferRelativeResize="0"/>
          <p:nvPr/>
        </p:nvPicPr>
        <p:blipFill>
          <a:blip r:embed="rId3">
            <a:alphaModFix/>
          </a:blip>
          <a:stretch>
            <a:fillRect/>
          </a:stretch>
        </p:blipFill>
        <p:spPr>
          <a:xfrm>
            <a:off x="939675" y="1357150"/>
            <a:ext cx="3508275" cy="5262400"/>
          </a:xfrm>
          <a:prstGeom prst="rect">
            <a:avLst/>
          </a:prstGeom>
          <a:noFill/>
          <a:ln>
            <a:noFill/>
          </a:ln>
        </p:spPr>
      </p:pic>
      <p:pic>
        <p:nvPicPr>
          <p:cNvPr id="117" name="Shape 117"/>
          <p:cNvPicPr preferRelativeResize="0"/>
          <p:nvPr/>
        </p:nvPicPr>
        <p:blipFill>
          <a:blip r:embed="rId4">
            <a:alphaModFix/>
          </a:blip>
          <a:stretch>
            <a:fillRect/>
          </a:stretch>
        </p:blipFill>
        <p:spPr>
          <a:xfrm>
            <a:off x="4698525" y="1314575"/>
            <a:ext cx="3565042" cy="53475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457200" y="136587"/>
            <a:ext cx="8229600" cy="1143299"/>
          </a:xfrm>
          <a:prstGeom prst="rect">
            <a:avLst/>
          </a:prstGeom>
        </p:spPr>
        <p:txBody>
          <a:bodyPr anchorCtr="0" anchor="b" bIns="91425" lIns="91425" rIns="91425" tIns="91425">
            <a:noAutofit/>
          </a:bodyPr>
          <a:lstStyle/>
          <a:p>
            <a:pPr>
              <a:spcBef>
                <a:spcPts val="0"/>
              </a:spcBef>
              <a:buNone/>
            </a:pPr>
            <a:r>
              <a:rPr lang="en">
                <a:latin typeface="Bubblegum Sans"/>
                <a:ea typeface="Bubblegum Sans"/>
                <a:cs typeface="Bubblegum Sans"/>
                <a:sym typeface="Bubblegum Sans"/>
              </a:rPr>
              <a:t>Church Perspective</a:t>
            </a:r>
          </a:p>
        </p:txBody>
      </p:sp>
      <p:sp>
        <p:nvSpPr>
          <p:cNvPr id="123" name="Shape 123"/>
          <p:cNvSpPr txBox="1"/>
          <p:nvPr>
            <p:ph idx="1" type="body"/>
          </p:nvPr>
        </p:nvSpPr>
        <p:spPr>
          <a:xfrm>
            <a:off x="344150" y="1279900"/>
            <a:ext cx="8229600" cy="4967700"/>
          </a:xfrm>
          <a:prstGeom prst="rect">
            <a:avLst/>
          </a:prstGeom>
        </p:spPr>
        <p:txBody>
          <a:bodyPr anchorCtr="0" anchor="t" bIns="91425" lIns="91425" rIns="91425" tIns="91425">
            <a:noAutofit/>
          </a:bodyPr>
          <a:lstStyle/>
          <a:p>
            <a:pPr lvl="0" rtl="0">
              <a:spcBef>
                <a:spcPts val="0"/>
              </a:spcBef>
              <a:buNone/>
            </a:pPr>
            <a:r>
              <a:rPr lang="en" sz="2000">
                <a:solidFill>
                  <a:srgbClr val="000000"/>
                </a:solidFill>
                <a:latin typeface="Bubblegum Sans"/>
                <a:ea typeface="Bubblegum Sans"/>
                <a:cs typeface="Bubblegum Sans"/>
                <a:sym typeface="Bubblegum Sans"/>
              </a:rPr>
              <a:t>The Scriptures and the practice of the Church see alcohol as a gift of God. The Psalms praise God who has given us "wine to gladden our hearts," (Ps. 104,15) and the Gospel tells of Jesus providing wine for the wedding celebration at Cana. Every Sunday we gather at the altar where at Jesus’ command we offer and receive wine that has become his blood by the power of the Holy Spirit.</a:t>
            </a:r>
          </a:p>
          <a:p>
            <a:pPr lvl="0" rtl="0">
              <a:spcBef>
                <a:spcPts val="0"/>
              </a:spcBef>
              <a:buClr>
                <a:schemeClr val="dk1"/>
              </a:buClr>
              <a:buFont typeface="Arial"/>
              <a:buNone/>
            </a:pPr>
            <a:r>
              <a:t/>
            </a:r>
            <a:endParaRPr sz="2000">
              <a:solidFill>
                <a:srgbClr val="000000"/>
              </a:solidFill>
              <a:latin typeface="Bubblegum Sans"/>
              <a:ea typeface="Bubblegum Sans"/>
              <a:cs typeface="Bubblegum Sans"/>
              <a:sym typeface="Bubblegum Sans"/>
            </a:endParaRPr>
          </a:p>
          <a:p>
            <a:pPr lvl="0" rtl="0">
              <a:spcBef>
                <a:spcPts val="0"/>
              </a:spcBef>
              <a:buClr>
                <a:schemeClr val="dk1"/>
              </a:buClr>
              <a:buSzPct val="55000"/>
              <a:buFont typeface="Arial"/>
              <a:buNone/>
            </a:pPr>
            <a:r>
              <a:rPr lang="en" sz="2000">
                <a:solidFill>
                  <a:srgbClr val="000000"/>
                </a:solidFill>
                <a:latin typeface="Bubblegum Sans"/>
                <a:ea typeface="Bubblegum Sans"/>
                <a:cs typeface="Bubblegum Sans"/>
                <a:sym typeface="Bubblegum Sans"/>
              </a:rPr>
              <a:t>The Scriptures and the Church are also very straight-forward about the abuse of alcohol. St. Paul made it clear in his instructions to the community at Corinth that “drunkards…will not inherit the Kingdom of God.” (1 Cor. 6,10) Instead, we are called “to live sober, upright and godly lives in this world.” (Titus 2,12) Paul opposes the “drinking bouts” which are the work of the flesh, and calls instead for that “self-control” which is the fruit of the Spirit.</a:t>
            </a:r>
          </a:p>
          <a:p>
            <a:pPr>
              <a:spcBef>
                <a:spcPts val="0"/>
              </a:spcBef>
              <a:buNone/>
            </a:pPr>
            <a:r>
              <a:t/>
            </a: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457200" y="467821"/>
            <a:ext cx="8229600" cy="774599"/>
          </a:xfrm>
          <a:prstGeom prst="rect">
            <a:avLst/>
          </a:prstGeom>
        </p:spPr>
        <p:txBody>
          <a:bodyPr anchorCtr="0" anchor="b" bIns="91425" lIns="91425" rIns="91425" tIns="91425">
            <a:noAutofit/>
          </a:bodyPr>
          <a:lstStyle/>
          <a:p>
            <a:pPr>
              <a:spcBef>
                <a:spcPts val="0"/>
              </a:spcBef>
              <a:buNone/>
            </a:pPr>
            <a:r>
              <a:rPr lang="en">
                <a:latin typeface="Bubblegum Sans"/>
                <a:ea typeface="Bubblegum Sans"/>
                <a:cs typeface="Bubblegum Sans"/>
                <a:sym typeface="Bubblegum Sans"/>
              </a:rPr>
              <a:t>What does the Bible say?</a:t>
            </a:r>
          </a:p>
        </p:txBody>
      </p:sp>
      <p:sp>
        <p:nvSpPr>
          <p:cNvPr id="129" name="Shape 129"/>
          <p:cNvSpPr txBox="1"/>
          <p:nvPr>
            <p:ph idx="1" type="body"/>
          </p:nvPr>
        </p:nvSpPr>
        <p:spPr>
          <a:xfrm>
            <a:off x="584775" y="1504500"/>
            <a:ext cx="7751099" cy="4967700"/>
          </a:xfrm>
          <a:prstGeom prst="rect">
            <a:avLst/>
          </a:prstGeom>
        </p:spPr>
        <p:txBody>
          <a:bodyPr anchorCtr="0" anchor="t" bIns="91425" lIns="91425" rIns="91425" tIns="91425">
            <a:noAutofit/>
          </a:bodyPr>
          <a:lstStyle/>
          <a:p>
            <a:pPr indent="0" lvl="0" marL="0" marR="0" rtl="0">
              <a:lnSpc>
                <a:spcPct val="140000"/>
              </a:lnSpc>
              <a:spcBef>
                <a:spcPts val="1400"/>
              </a:spcBef>
              <a:spcAft>
                <a:spcPts val="400"/>
              </a:spcAft>
              <a:buClr>
                <a:schemeClr val="dk1"/>
              </a:buClr>
              <a:buSzPct val="61111"/>
              <a:buFont typeface="Arial"/>
              <a:buNone/>
            </a:pPr>
            <a:r>
              <a:rPr b="1" lang="en" sz="1800" u="sng">
                <a:solidFill>
                  <a:srgbClr val="1155CC"/>
                </a:solidFill>
                <a:latin typeface="Bubblegum Sans"/>
                <a:ea typeface="Bubblegum Sans"/>
                <a:cs typeface="Bubblegum Sans"/>
                <a:sym typeface="Bubblegum Sans"/>
                <a:hlinkClick r:id="rId3"/>
              </a:rPr>
              <a:t>Ephesians 5:18</a:t>
            </a:r>
            <a:r>
              <a:rPr b="1" lang="en" sz="1800">
                <a:solidFill>
                  <a:srgbClr val="625529"/>
                </a:solidFill>
                <a:latin typeface="Bubblegum Sans"/>
                <a:ea typeface="Bubblegum Sans"/>
                <a:cs typeface="Bubblegum Sans"/>
                <a:sym typeface="Bubblegum Sans"/>
              </a:rPr>
              <a:t> </a:t>
            </a:r>
          </a:p>
          <a:p>
            <a:pPr indent="0" lvl="0" marL="0" marR="0" rtl="0">
              <a:lnSpc>
                <a:spcPct val="140000"/>
              </a:lnSpc>
              <a:spcBef>
                <a:spcPts val="0"/>
              </a:spcBef>
              <a:spcAft>
                <a:spcPts val="1100"/>
              </a:spcAft>
              <a:buClr>
                <a:schemeClr val="dk1"/>
              </a:buClr>
              <a:buSzPct val="61111"/>
              <a:buFont typeface="Arial"/>
              <a:buNone/>
            </a:pPr>
            <a:r>
              <a:rPr b="1" lang="en" sz="1800">
                <a:solidFill>
                  <a:srgbClr val="222222"/>
                </a:solidFill>
                <a:latin typeface="Bubblegum Sans"/>
                <a:ea typeface="Bubblegum Sans"/>
                <a:cs typeface="Bubblegum Sans"/>
                <a:sym typeface="Bubblegum Sans"/>
              </a:rPr>
              <a:t>And do not get drunk with wine, for that is debauchery, but be filled with the Spirit,</a:t>
            </a:r>
          </a:p>
          <a:p>
            <a:pPr indent="0" lvl="0" marL="0" marR="0" rtl="0">
              <a:lnSpc>
                <a:spcPct val="140000"/>
              </a:lnSpc>
              <a:spcBef>
                <a:spcPts val="1400"/>
              </a:spcBef>
              <a:spcAft>
                <a:spcPts val="400"/>
              </a:spcAft>
              <a:buClr>
                <a:schemeClr val="dk1"/>
              </a:buClr>
              <a:buSzPct val="61111"/>
              <a:buFont typeface="Arial"/>
              <a:buNone/>
            </a:pPr>
            <a:r>
              <a:rPr b="1" lang="en" sz="1800" u="sng">
                <a:solidFill>
                  <a:srgbClr val="1155CC"/>
                </a:solidFill>
                <a:latin typeface="Bubblegum Sans"/>
                <a:ea typeface="Bubblegum Sans"/>
                <a:cs typeface="Bubblegum Sans"/>
                <a:sym typeface="Bubblegum Sans"/>
                <a:hlinkClick r:id="rId4"/>
              </a:rPr>
              <a:t>Proverbs 20:1</a:t>
            </a:r>
            <a:r>
              <a:rPr b="1" lang="en" sz="1800">
                <a:solidFill>
                  <a:srgbClr val="625529"/>
                </a:solidFill>
                <a:latin typeface="Bubblegum Sans"/>
                <a:ea typeface="Bubblegum Sans"/>
                <a:cs typeface="Bubblegum Sans"/>
                <a:sym typeface="Bubblegum Sans"/>
              </a:rPr>
              <a:t> </a:t>
            </a:r>
          </a:p>
          <a:p>
            <a:pPr indent="0" lvl="0" marL="0" marR="0" rtl="0">
              <a:lnSpc>
                <a:spcPct val="140000"/>
              </a:lnSpc>
              <a:spcBef>
                <a:spcPts val="0"/>
              </a:spcBef>
              <a:spcAft>
                <a:spcPts val="1100"/>
              </a:spcAft>
              <a:buClr>
                <a:schemeClr val="dk1"/>
              </a:buClr>
              <a:buSzPct val="61111"/>
              <a:buFont typeface="Arial"/>
              <a:buNone/>
            </a:pPr>
            <a:r>
              <a:rPr b="1" lang="en" sz="1800">
                <a:solidFill>
                  <a:srgbClr val="222222"/>
                </a:solidFill>
                <a:latin typeface="Bubblegum Sans"/>
                <a:ea typeface="Bubblegum Sans"/>
                <a:cs typeface="Bubblegum Sans"/>
                <a:sym typeface="Bubblegum Sans"/>
              </a:rPr>
              <a:t>Wine is a mocker, strong drink a brawler, and whoever is led astray by it is not wise.</a:t>
            </a:r>
          </a:p>
          <a:p>
            <a:pPr indent="0" lvl="0" marL="0" marR="0" rtl="0">
              <a:lnSpc>
                <a:spcPct val="140000"/>
              </a:lnSpc>
              <a:spcBef>
                <a:spcPts val="1400"/>
              </a:spcBef>
              <a:spcAft>
                <a:spcPts val="400"/>
              </a:spcAft>
              <a:buClr>
                <a:schemeClr val="dk1"/>
              </a:buClr>
              <a:buSzPct val="61111"/>
              <a:buFont typeface="Arial"/>
              <a:buNone/>
            </a:pPr>
            <a:r>
              <a:rPr b="1" lang="en" sz="1800" u="sng">
                <a:solidFill>
                  <a:srgbClr val="1155CC"/>
                </a:solidFill>
                <a:latin typeface="Bubblegum Sans"/>
                <a:ea typeface="Bubblegum Sans"/>
                <a:cs typeface="Bubblegum Sans"/>
                <a:sym typeface="Bubblegum Sans"/>
                <a:hlinkClick r:id="rId5"/>
              </a:rPr>
              <a:t>Romans 13:13</a:t>
            </a:r>
          </a:p>
          <a:p>
            <a:pPr indent="0" lvl="0" marL="0" marR="0" rtl="0">
              <a:lnSpc>
                <a:spcPct val="140000"/>
              </a:lnSpc>
              <a:spcBef>
                <a:spcPts val="0"/>
              </a:spcBef>
              <a:spcAft>
                <a:spcPts val="1100"/>
              </a:spcAft>
              <a:buClr>
                <a:schemeClr val="dk1"/>
              </a:buClr>
              <a:buSzPct val="61111"/>
              <a:buFont typeface="Arial"/>
              <a:buNone/>
            </a:pPr>
            <a:r>
              <a:rPr b="1" lang="en" sz="1800">
                <a:solidFill>
                  <a:srgbClr val="222222"/>
                </a:solidFill>
                <a:latin typeface="Bubblegum Sans"/>
                <a:ea typeface="Bubblegum Sans"/>
                <a:cs typeface="Bubblegum Sans"/>
                <a:sym typeface="Bubblegum Sans"/>
              </a:rPr>
              <a:t>Let us walk properly as in the daytime, not in orgies and drunkenness, not in sexual immorality and sensuality, not in quarreling and jealousy.</a:t>
            </a:r>
          </a:p>
          <a:p>
            <a:pPr indent="0" lvl="0" marL="0" marR="0" rtl="0">
              <a:lnSpc>
                <a:spcPct val="140000"/>
              </a:lnSpc>
              <a:spcBef>
                <a:spcPts val="1400"/>
              </a:spcBef>
              <a:spcAft>
                <a:spcPts val="400"/>
              </a:spcAft>
              <a:buClr>
                <a:schemeClr val="dk1"/>
              </a:buClr>
              <a:buSzPct val="61111"/>
              <a:buFont typeface="Arial"/>
              <a:buNone/>
            </a:pPr>
            <a:r>
              <a:rPr b="1" lang="en" sz="1800" u="sng">
                <a:solidFill>
                  <a:srgbClr val="1155CC"/>
                </a:solidFill>
                <a:latin typeface="Bubblegum Sans"/>
                <a:ea typeface="Bubblegum Sans"/>
                <a:cs typeface="Bubblegum Sans"/>
                <a:sym typeface="Bubblegum Sans"/>
                <a:hlinkClick r:id="rId6"/>
              </a:rPr>
              <a:t>Luke 21:34</a:t>
            </a:r>
          </a:p>
          <a:p>
            <a:pPr indent="0" lvl="0" marL="0" marR="0" rtl="0">
              <a:lnSpc>
                <a:spcPct val="140000"/>
              </a:lnSpc>
              <a:spcBef>
                <a:spcPts val="0"/>
              </a:spcBef>
              <a:spcAft>
                <a:spcPts val="1100"/>
              </a:spcAft>
              <a:buClr>
                <a:schemeClr val="dk1"/>
              </a:buClr>
              <a:buSzPct val="61111"/>
              <a:buFont typeface="Arial"/>
              <a:buNone/>
            </a:pPr>
            <a:r>
              <a:rPr b="1" lang="en" sz="1800">
                <a:solidFill>
                  <a:srgbClr val="222222"/>
                </a:solidFill>
                <a:latin typeface="Bubblegum Sans"/>
                <a:ea typeface="Bubblegum Sans"/>
                <a:cs typeface="Bubblegum Sans"/>
                <a:sym typeface="Bubblegum Sans"/>
              </a:rPr>
              <a:t>“But watch yourselves lest your hearts be weighed down with dissipation and drunkenness and cares of this life, and that day come upon you suddenly like a trap.</a:t>
            </a:r>
          </a:p>
          <a:p>
            <a:pPr>
              <a:spcBef>
                <a:spcPts val="0"/>
              </a:spcBef>
              <a:buNone/>
            </a:pPr>
            <a:r>
              <a:t/>
            </a: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457200" y="228596"/>
            <a:ext cx="8229600" cy="806700"/>
          </a:xfrm>
          <a:prstGeom prst="rect">
            <a:avLst/>
          </a:prstGeom>
        </p:spPr>
        <p:txBody>
          <a:bodyPr anchorCtr="0" anchor="b" bIns="91425" lIns="91425" rIns="91425" tIns="91425">
            <a:noAutofit/>
          </a:bodyPr>
          <a:lstStyle/>
          <a:p>
            <a:pPr>
              <a:spcBef>
                <a:spcPts val="0"/>
              </a:spcBef>
              <a:buNone/>
            </a:pPr>
            <a:r>
              <a:rPr lang="en"/>
              <a:t>Need help?</a:t>
            </a:r>
          </a:p>
        </p:txBody>
      </p:sp>
      <p:sp>
        <p:nvSpPr>
          <p:cNvPr id="135" name="Shape 135"/>
          <p:cNvSpPr txBox="1"/>
          <p:nvPr>
            <p:ph idx="1" type="body"/>
          </p:nvPr>
        </p:nvSpPr>
        <p:spPr>
          <a:xfrm>
            <a:off x="457200" y="1035291"/>
            <a:ext cx="8229600" cy="4967700"/>
          </a:xfrm>
          <a:prstGeom prst="rect">
            <a:avLst/>
          </a:prstGeom>
        </p:spPr>
        <p:txBody>
          <a:bodyPr anchorCtr="0" anchor="t" bIns="91425" lIns="91425" rIns="91425" tIns="91425">
            <a:noAutofit/>
          </a:bodyPr>
          <a:lstStyle/>
          <a:p>
            <a:pPr lvl="0" rtl="0">
              <a:lnSpc>
                <a:spcPct val="115000"/>
              </a:lnSpc>
              <a:spcBef>
                <a:spcPts val="0"/>
              </a:spcBef>
              <a:buClr>
                <a:schemeClr val="dk1"/>
              </a:buClr>
              <a:buSzPct val="91666"/>
              <a:buFont typeface="Arial"/>
              <a:buNone/>
            </a:pPr>
            <a:r>
              <a:rPr b="1" lang="en" sz="1200">
                <a:solidFill>
                  <a:srgbClr val="261717"/>
                </a:solidFill>
              </a:rPr>
              <a:t>Where to get help</a:t>
            </a:r>
          </a:p>
          <a:p>
            <a:pPr indent="-228600" lvl="0" marL="749300" rtl="0">
              <a:lnSpc>
                <a:spcPct val="150000"/>
              </a:lnSpc>
              <a:spcBef>
                <a:spcPts val="0"/>
              </a:spcBef>
              <a:spcAft>
                <a:spcPts val="1100"/>
              </a:spcAft>
              <a:buClr>
                <a:srgbClr val="11191C"/>
              </a:buClr>
              <a:buSzPct val="100000"/>
              <a:buFont typeface="Arial"/>
              <a:buNone/>
            </a:pPr>
            <a:r>
              <a:rPr b="1" lang="en" sz="1200">
                <a:solidFill>
                  <a:srgbClr val="11191C"/>
                </a:solidFill>
              </a:rPr>
              <a:t>Your doctor</a:t>
            </a:r>
          </a:p>
          <a:p>
            <a:pPr indent="-228600" lvl="0" marL="749300" rtl="0">
              <a:lnSpc>
                <a:spcPct val="150000"/>
              </a:lnSpc>
              <a:spcBef>
                <a:spcPts val="0"/>
              </a:spcBef>
              <a:spcAft>
                <a:spcPts val="1100"/>
              </a:spcAft>
              <a:buClr>
                <a:srgbClr val="11191C"/>
              </a:buClr>
              <a:buSzPct val="100000"/>
              <a:buFont typeface="Arial"/>
              <a:buNone/>
            </a:pPr>
            <a:r>
              <a:rPr b="1" lang="en" sz="1200">
                <a:solidFill>
                  <a:srgbClr val="11191C"/>
                </a:solidFill>
              </a:rPr>
              <a:t>Police, call triple zero (000)</a:t>
            </a:r>
          </a:p>
          <a:p>
            <a:pPr indent="-228600" lvl="0" marL="749300" rtl="0">
              <a:lnSpc>
                <a:spcPct val="150000"/>
              </a:lnSpc>
              <a:spcBef>
                <a:spcPts val="0"/>
              </a:spcBef>
              <a:spcAft>
                <a:spcPts val="1100"/>
              </a:spcAft>
              <a:buClr>
                <a:srgbClr val="11191C"/>
              </a:buClr>
              <a:buSzPct val="100000"/>
              <a:buFont typeface="Arial"/>
              <a:buNone/>
            </a:pPr>
            <a:r>
              <a:rPr b="1" lang="en" sz="1200">
                <a:solidFill>
                  <a:srgbClr val="11191C"/>
                </a:solidFill>
              </a:rPr>
              <a:t>Ambulance, call triple zero (000)</a:t>
            </a:r>
          </a:p>
          <a:p>
            <a:pPr indent="-228600" lvl="0" marL="749300" rtl="0">
              <a:lnSpc>
                <a:spcPct val="150000"/>
              </a:lnSpc>
              <a:spcBef>
                <a:spcPts val="0"/>
              </a:spcBef>
              <a:spcAft>
                <a:spcPts val="1100"/>
              </a:spcAft>
              <a:buClr>
                <a:srgbClr val="11191C"/>
              </a:buClr>
              <a:buSzPct val="100000"/>
              <a:buFont typeface="Arial"/>
              <a:buNone/>
            </a:pPr>
            <a:r>
              <a:rPr b="1" lang="en" sz="1200">
                <a:solidFill>
                  <a:srgbClr val="11191C"/>
                </a:solidFill>
              </a:rPr>
              <a:t>Emergency department of your nearest hospital</a:t>
            </a:r>
          </a:p>
          <a:p>
            <a:pPr indent="-228600" lvl="0" marL="749300" rtl="0">
              <a:lnSpc>
                <a:spcPct val="150000"/>
              </a:lnSpc>
              <a:spcBef>
                <a:spcPts val="0"/>
              </a:spcBef>
              <a:spcAft>
                <a:spcPts val="1100"/>
              </a:spcAft>
              <a:buClr>
                <a:srgbClr val="11191C"/>
              </a:buClr>
              <a:buSzPct val="100000"/>
              <a:buFont typeface="Arial"/>
              <a:buNone/>
            </a:pPr>
            <a:r>
              <a:rPr b="1" lang="en" sz="1200">
                <a:solidFill>
                  <a:srgbClr val="11191C"/>
                </a:solidFill>
              </a:rPr>
              <a:t>Kids Helpline Tel. 1800 551 800</a:t>
            </a:r>
          </a:p>
          <a:p>
            <a:pPr indent="-228600" lvl="0" marL="749300" rtl="0">
              <a:lnSpc>
                <a:spcPct val="150000"/>
              </a:lnSpc>
              <a:spcBef>
                <a:spcPts val="0"/>
              </a:spcBef>
              <a:spcAft>
                <a:spcPts val="1100"/>
              </a:spcAft>
              <a:buClr>
                <a:srgbClr val="11191C"/>
              </a:buClr>
              <a:buSzPct val="100000"/>
              <a:buFont typeface="Arial"/>
              <a:buNone/>
            </a:pPr>
            <a:r>
              <a:rPr b="1" lang="en" sz="1200">
                <a:solidFill>
                  <a:srgbClr val="11191C"/>
                </a:solidFill>
              </a:rPr>
              <a:t>DirectLine Tel. 1800 888 236 – for 24-hour confidential drug and alcohol telephone counselling, information and referral</a:t>
            </a:r>
          </a:p>
          <a:p>
            <a:pPr indent="-228600" lvl="0" marL="749300" rtl="0">
              <a:lnSpc>
                <a:spcPct val="150000"/>
              </a:lnSpc>
              <a:spcBef>
                <a:spcPts val="0"/>
              </a:spcBef>
              <a:spcAft>
                <a:spcPts val="1100"/>
              </a:spcAft>
              <a:buClr>
                <a:srgbClr val="11191C"/>
              </a:buClr>
              <a:buSzPct val="100000"/>
              <a:buFont typeface="Arial"/>
              <a:buNone/>
            </a:pPr>
            <a:r>
              <a:rPr b="1" lang="en" sz="1200">
                <a:solidFill>
                  <a:srgbClr val="11191C"/>
                </a:solidFill>
              </a:rPr>
              <a:t>Youth Support and Advocacy Service (YSAS) Tel.1800 458 685 – for young people, 24-hour confidential drug and alcohol telephone counselling, information and referral</a:t>
            </a:r>
          </a:p>
          <a:p>
            <a:pPr indent="-228600" lvl="0" marL="749300" rtl="0">
              <a:lnSpc>
                <a:spcPct val="150000"/>
              </a:lnSpc>
              <a:spcBef>
                <a:spcPts val="0"/>
              </a:spcBef>
              <a:spcAft>
                <a:spcPts val="1100"/>
              </a:spcAft>
              <a:buClr>
                <a:srgbClr val="11191C"/>
              </a:buClr>
              <a:buSzPct val="100000"/>
              <a:buFont typeface="Arial"/>
              <a:buNone/>
            </a:pPr>
            <a:r>
              <a:rPr b="1" lang="en" sz="1200">
                <a:solidFill>
                  <a:srgbClr val="11191C"/>
                </a:solidFill>
              </a:rPr>
              <a:t>DrugInfo Tel. 1300 85 85 84 – for information</a:t>
            </a:r>
          </a:p>
          <a:p>
            <a:pPr indent="-228600" lvl="0" marL="749300" rtl="0">
              <a:lnSpc>
                <a:spcPct val="150000"/>
              </a:lnSpc>
              <a:spcBef>
                <a:spcPts val="0"/>
              </a:spcBef>
              <a:spcAft>
                <a:spcPts val="1100"/>
              </a:spcAft>
              <a:buClr>
                <a:srgbClr val="11191C"/>
              </a:buClr>
              <a:buSzPct val="100000"/>
              <a:buFont typeface="Arial"/>
              <a:buNone/>
            </a:pPr>
            <a:r>
              <a:rPr b="1" lang="en" sz="1200">
                <a:solidFill>
                  <a:srgbClr val="11191C"/>
                </a:solidFill>
              </a:rPr>
              <a:t>Action Centre (for young people 25 and under) Tel: (03) 9660 4700</a:t>
            </a:r>
          </a:p>
          <a:p>
            <a:pPr indent="-228600" lvl="0" marL="749300" rtl="0">
              <a:lnSpc>
                <a:spcPct val="150000"/>
              </a:lnSpc>
              <a:spcBef>
                <a:spcPts val="0"/>
              </a:spcBef>
              <a:spcAft>
                <a:spcPts val="1100"/>
              </a:spcAft>
              <a:buClr>
                <a:srgbClr val="11191C"/>
              </a:buClr>
              <a:buSzPct val="100000"/>
              <a:buFont typeface="Arial"/>
              <a:buNone/>
            </a:pPr>
            <a:r>
              <a:rPr b="1" lang="en" sz="1200">
                <a:solidFill>
                  <a:srgbClr val="11191C"/>
                </a:solidFill>
              </a:rPr>
              <a:t>Sexual Assault Crisis Line and CASA Tel. 1800 806 292</a:t>
            </a:r>
          </a:p>
          <a:p>
            <a:pPr indent="-228600" lvl="0" marL="749300" rtl="0">
              <a:lnSpc>
                <a:spcPct val="150000"/>
              </a:lnSpc>
              <a:spcBef>
                <a:spcPts val="0"/>
              </a:spcBef>
              <a:spcAft>
                <a:spcPts val="1100"/>
              </a:spcAft>
              <a:buClr>
                <a:srgbClr val="11191C"/>
              </a:buClr>
              <a:buSzPct val="100000"/>
              <a:buFont typeface="Arial"/>
              <a:buNone/>
            </a:pPr>
            <a:r>
              <a:rPr b="1" lang="en" sz="1200">
                <a:solidFill>
                  <a:srgbClr val="11191C"/>
                </a:solidFill>
              </a:rPr>
              <a:t>National Sexual Assault, Domestic Family Violence Counselling Service (Australia) Tel. 1800 737 732 – free telephone counselling hotline (24 hours, 7 days)</a:t>
            </a:r>
          </a:p>
          <a:p>
            <a:pPr indent="-228600" lvl="0" marL="749300" rtl="0">
              <a:lnSpc>
                <a:spcPct val="150000"/>
              </a:lnSpc>
              <a:spcBef>
                <a:spcPts val="0"/>
              </a:spcBef>
              <a:spcAft>
                <a:spcPts val="1100"/>
              </a:spcAft>
              <a:buClr>
                <a:srgbClr val="11191C"/>
              </a:buClr>
              <a:buSzPct val="100000"/>
              <a:buFont typeface="Arial"/>
              <a:buNone/>
            </a:pPr>
            <a:r>
              <a:rPr b="1" lang="en" sz="1200">
                <a:solidFill>
                  <a:srgbClr val="11191C"/>
                </a:solidFill>
              </a:rPr>
              <a:t>1800RESPECT – for real-time online counselling</a:t>
            </a:r>
          </a:p>
          <a:p>
            <a:pPr indent="-228600" lvl="0" marL="749300" rtl="0">
              <a:lnSpc>
                <a:spcPct val="150000"/>
              </a:lnSpc>
              <a:spcBef>
                <a:spcPts val="0"/>
              </a:spcBef>
              <a:spcAft>
                <a:spcPts val="1100"/>
              </a:spcAft>
              <a:buClr>
                <a:srgbClr val="11191C"/>
              </a:buClr>
              <a:buSzPct val="100000"/>
              <a:buFont typeface="Arial"/>
              <a:buNone/>
            </a:pPr>
            <a:r>
              <a:rPr b="1" lang="en" sz="1200">
                <a:solidFill>
                  <a:srgbClr val="11191C"/>
                </a:solidFill>
              </a:rPr>
              <a:t>Victims of Crime Helpline 1800 819 817</a:t>
            </a:r>
          </a:p>
          <a:p>
            <a:pPr indent="-228600" lvl="0" marL="749300" rtl="0">
              <a:lnSpc>
                <a:spcPct val="150000"/>
              </a:lnSpc>
              <a:spcBef>
                <a:spcPts val="0"/>
              </a:spcBef>
              <a:spcAft>
                <a:spcPts val="1100"/>
              </a:spcAft>
              <a:buClr>
                <a:srgbClr val="11191C"/>
              </a:buClr>
              <a:buSzPct val="100000"/>
              <a:buFont typeface="Arial"/>
              <a:buNone/>
            </a:pPr>
            <a:r>
              <a:rPr b="1" lang="en" sz="1200">
                <a:solidFill>
                  <a:srgbClr val="11191C"/>
                </a:solidFill>
              </a:rPr>
              <a:t>Parentline Tel. 132 289</a:t>
            </a:r>
          </a:p>
          <a:p>
            <a:pPr indent="-228600" lvl="0" marL="749300" rtl="0">
              <a:lnSpc>
                <a:spcPct val="150000"/>
              </a:lnSpc>
              <a:spcBef>
                <a:spcPts val="0"/>
              </a:spcBef>
              <a:spcAft>
                <a:spcPts val="1100"/>
              </a:spcAft>
              <a:buClr>
                <a:srgbClr val="11191C"/>
              </a:buClr>
              <a:buSzPct val="100000"/>
              <a:buFont typeface="Arial"/>
              <a:buNone/>
            </a:pPr>
            <a:r>
              <a:rPr b="1" lang="en" sz="1200">
                <a:solidFill>
                  <a:srgbClr val="11191C"/>
                </a:solidFill>
              </a:rPr>
              <a:t>VFamily Drug Help – for information and support for people concerned about a relative or friend using drugs Tel. 1300 660 068</a:t>
            </a:r>
          </a:p>
          <a:p>
            <a:pPr>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457200" y="404045"/>
            <a:ext cx="8229600" cy="742800"/>
          </a:xfrm>
          <a:prstGeom prst="rect">
            <a:avLst/>
          </a:prstGeom>
        </p:spPr>
        <p:txBody>
          <a:bodyPr anchorCtr="0" anchor="b" bIns="91425" lIns="91425" rIns="91425" tIns="91425">
            <a:noAutofit/>
          </a:bodyPr>
          <a:lstStyle/>
          <a:p>
            <a:pPr>
              <a:spcBef>
                <a:spcPts val="0"/>
              </a:spcBef>
              <a:buNone/>
            </a:pPr>
            <a:r>
              <a:rPr lang="en">
                <a:latin typeface="Bubblegum Sans"/>
                <a:ea typeface="Bubblegum Sans"/>
                <a:cs typeface="Bubblegum Sans"/>
                <a:sym typeface="Bubblegum Sans"/>
              </a:rPr>
              <a:t>Do you want to know more?</a:t>
            </a:r>
          </a:p>
        </p:txBody>
      </p:sp>
      <p:sp>
        <p:nvSpPr>
          <p:cNvPr id="141" name="Shape 141"/>
          <p:cNvSpPr txBox="1"/>
          <p:nvPr>
            <p:ph idx="1" type="body"/>
          </p:nvPr>
        </p:nvSpPr>
        <p:spPr>
          <a:xfrm>
            <a:off x="457200" y="1360950"/>
            <a:ext cx="8229600" cy="4967700"/>
          </a:xfrm>
          <a:prstGeom prst="rect">
            <a:avLst/>
          </a:prstGeom>
        </p:spPr>
        <p:txBody>
          <a:bodyPr anchorCtr="0" anchor="t" bIns="91425" lIns="91425" rIns="91425" tIns="91425">
            <a:noAutofit/>
          </a:bodyPr>
          <a:lstStyle/>
          <a:p>
            <a:pPr rtl="0">
              <a:spcBef>
                <a:spcPts val="0"/>
              </a:spcBef>
              <a:buNone/>
            </a:pPr>
            <a:r>
              <a:rPr lang="en" sz="1400"/>
              <a:t>Links to websites with more information on Binge Drinking:</a:t>
            </a:r>
          </a:p>
          <a:p>
            <a:pPr rtl="0">
              <a:spcBef>
                <a:spcPts val="0"/>
              </a:spcBef>
              <a:buNone/>
            </a:pPr>
            <a:r>
              <a:t/>
            </a:r>
            <a:endParaRPr sz="1400"/>
          </a:p>
          <a:p>
            <a:pPr indent="-317500" lvl="0" marL="457200" rtl="0">
              <a:lnSpc>
                <a:spcPct val="115000"/>
              </a:lnSpc>
              <a:spcBef>
                <a:spcPts val="0"/>
              </a:spcBef>
              <a:buClr>
                <a:schemeClr val="dk1"/>
              </a:buClr>
              <a:buSzPct val="100000"/>
              <a:buFont typeface="Arial"/>
              <a:buAutoNum type="arabicPeriod"/>
            </a:pPr>
            <a:r>
              <a:rPr lang="en" sz="1400"/>
              <a:t>Tackling Binge Drinking- </a:t>
            </a:r>
            <a:r>
              <a:rPr lang="en" sz="1400" u="sng">
                <a:solidFill>
                  <a:srgbClr val="1155CC"/>
                </a:solidFill>
                <a:hlinkClick r:id="rId3"/>
              </a:rPr>
              <a:t>http://www.tacklingbingedrinking.gov.au/internet/tackling/publishing.nsf</a:t>
            </a:r>
          </a:p>
          <a:p>
            <a:pPr indent="-317500" lvl="0" marL="457200" rtl="0">
              <a:lnSpc>
                <a:spcPct val="115000"/>
              </a:lnSpc>
              <a:spcBef>
                <a:spcPts val="0"/>
              </a:spcBef>
              <a:buClr>
                <a:schemeClr val="dk1"/>
              </a:buClr>
              <a:buSzPct val="100000"/>
              <a:buFont typeface="Arial"/>
              <a:buAutoNum type="arabicPeriod"/>
            </a:pPr>
            <a:r>
              <a:rPr lang="en" sz="1400"/>
              <a:t>Department of Health- </a:t>
            </a:r>
            <a:r>
              <a:rPr lang="en" sz="1400" u="sng">
                <a:solidFill>
                  <a:srgbClr val="1155CC"/>
                </a:solidFill>
                <a:hlinkClick r:id="rId4"/>
              </a:rPr>
              <a:t>http://www.health.gov.au/internet/main/publishing.nsf/Content/health-pubhlth-strateg-drugs-alcohol-index.htm</a:t>
            </a:r>
          </a:p>
          <a:p>
            <a:pPr indent="-317500" lvl="0" marL="457200" rtl="0">
              <a:lnSpc>
                <a:spcPct val="115000"/>
              </a:lnSpc>
              <a:spcBef>
                <a:spcPts val="0"/>
              </a:spcBef>
              <a:buClr>
                <a:schemeClr val="dk1"/>
              </a:buClr>
              <a:buSzPct val="100000"/>
              <a:buFont typeface="Arial"/>
              <a:buAutoNum type="arabicPeriod"/>
            </a:pPr>
            <a:r>
              <a:rPr lang="en" sz="1400"/>
              <a:t>Drinking Nightmare- </a:t>
            </a:r>
            <a:r>
              <a:rPr lang="en" sz="1400" u="sng">
                <a:solidFill>
                  <a:srgbClr val="1155CC"/>
                </a:solidFill>
                <a:hlinkClick r:id="rId5"/>
              </a:rPr>
              <a:t>http://www.drinkingnightmare.gov.au/internet/drinkingnightmare/publishing.nsf/Content/home</a:t>
            </a:r>
          </a:p>
          <a:p>
            <a:pPr indent="-317500" lvl="0" marL="457200" rtl="0">
              <a:lnSpc>
                <a:spcPct val="115000"/>
              </a:lnSpc>
              <a:spcBef>
                <a:spcPts val="0"/>
              </a:spcBef>
              <a:buClr>
                <a:schemeClr val="dk1"/>
              </a:buClr>
              <a:buSzPct val="100000"/>
              <a:buFont typeface="Arial"/>
              <a:buAutoNum type="arabicPeriod"/>
            </a:pPr>
            <a:r>
              <a:rPr lang="en" sz="1400"/>
              <a:t>Headspace- </a:t>
            </a:r>
            <a:r>
              <a:rPr lang="en" sz="1400" u="sng">
                <a:solidFill>
                  <a:srgbClr val="1155CC"/>
                </a:solidFill>
                <a:hlinkClick r:id="rId6"/>
              </a:rPr>
              <a:t>http://www.headspace.org.au/is-it-just-me/find-information/alcohol-binge-drinking</a:t>
            </a:r>
          </a:p>
          <a:p>
            <a:pPr indent="-317500" lvl="0" marL="457200" rtl="0">
              <a:lnSpc>
                <a:spcPct val="115000"/>
              </a:lnSpc>
              <a:spcBef>
                <a:spcPts val="0"/>
              </a:spcBef>
              <a:buClr>
                <a:schemeClr val="dk1"/>
              </a:buClr>
              <a:buSzPct val="100000"/>
              <a:buFont typeface="Arial"/>
              <a:buAutoNum type="arabicPeriod"/>
            </a:pPr>
            <a:r>
              <a:rPr lang="en" sz="1400"/>
              <a:t>Underage Drinking- </a:t>
            </a:r>
            <a:r>
              <a:rPr lang="en" sz="1400" u="sng">
                <a:solidFill>
                  <a:srgbClr val="1155CC"/>
                </a:solidFill>
                <a:hlinkClick r:id="rId7"/>
              </a:rPr>
              <a:t>http://pubs.niaaa.nih.gov/publications/AA67/AA67.htm</a:t>
            </a:r>
          </a:p>
          <a:p>
            <a:pPr indent="-317500" lvl="0" marL="457200" rtl="0">
              <a:lnSpc>
                <a:spcPct val="115000"/>
              </a:lnSpc>
              <a:spcBef>
                <a:spcPts val="0"/>
              </a:spcBef>
              <a:buClr>
                <a:schemeClr val="dk1"/>
              </a:buClr>
              <a:buSzPct val="100000"/>
              <a:buFont typeface="Arial"/>
              <a:buAutoNum type="arabicPeriod"/>
            </a:pPr>
            <a:r>
              <a:rPr lang="en" sz="1400"/>
              <a:t>Drinkwise Australia- </a:t>
            </a:r>
            <a:r>
              <a:rPr lang="en" sz="1400" u="sng">
                <a:solidFill>
                  <a:srgbClr val="1155CC"/>
                </a:solidFill>
                <a:hlinkClick r:id="rId8"/>
              </a:rPr>
              <a:t>https://www.drinkwise.org.au/#q=BingeDrinking&amp;r=true</a:t>
            </a:r>
          </a:p>
          <a:p>
            <a:pPr indent="-317500" lvl="0" marL="457200" rtl="0">
              <a:lnSpc>
                <a:spcPct val="115000"/>
              </a:lnSpc>
              <a:spcBef>
                <a:spcPts val="0"/>
              </a:spcBef>
              <a:buClr>
                <a:schemeClr val="dk1"/>
              </a:buClr>
              <a:buSzPct val="100000"/>
              <a:buFont typeface="Arial"/>
              <a:buAutoNum type="arabicPeriod"/>
            </a:pPr>
            <a:r>
              <a:rPr lang="en" sz="1400"/>
              <a:t>Hello Sunday Morning- </a:t>
            </a:r>
            <a:r>
              <a:rPr lang="en" sz="1400" u="sng">
                <a:solidFill>
                  <a:srgbClr val="1155CC"/>
                </a:solidFill>
                <a:hlinkClick r:id="rId9"/>
              </a:rPr>
              <a:t>https://www.hellosundaymorning.org/</a:t>
            </a:r>
          </a:p>
          <a:p>
            <a:pPr indent="-317500" lvl="0" marL="457200" rtl="0">
              <a:lnSpc>
                <a:spcPct val="115000"/>
              </a:lnSpc>
              <a:spcBef>
                <a:spcPts val="0"/>
              </a:spcBef>
              <a:buClr>
                <a:schemeClr val="dk1"/>
              </a:buClr>
              <a:buSzPct val="100000"/>
              <a:buFont typeface="Arial"/>
              <a:buAutoNum type="arabicPeriod"/>
            </a:pPr>
            <a:r>
              <a:rPr lang="en" sz="1400"/>
              <a:t>Reach Out- </a:t>
            </a:r>
            <a:r>
              <a:rPr lang="en" sz="1400" u="sng">
                <a:solidFill>
                  <a:srgbClr val="1155CC"/>
                </a:solidFill>
                <a:hlinkClick r:id="rId10"/>
              </a:rPr>
              <a:t>http://au.reachout.com/all-about-binge-drinking</a:t>
            </a:r>
          </a:p>
          <a:p>
            <a:pPr indent="-317500" lvl="0" marL="457200" rtl="0">
              <a:lnSpc>
                <a:spcPct val="115000"/>
              </a:lnSpc>
              <a:spcBef>
                <a:spcPts val="0"/>
              </a:spcBef>
              <a:buClr>
                <a:schemeClr val="dk1"/>
              </a:buClr>
              <a:buSzPct val="100000"/>
              <a:buFont typeface="Arial"/>
              <a:buAutoNum type="arabicPeriod"/>
            </a:pPr>
            <a:r>
              <a:rPr lang="en" sz="1400"/>
              <a:t>Drug Info- </a:t>
            </a:r>
            <a:r>
              <a:rPr lang="en" sz="1400" u="sng">
                <a:solidFill>
                  <a:srgbClr val="1155CC"/>
                </a:solidFill>
                <a:hlinkClick r:id="rId11"/>
              </a:rPr>
              <a:t>http://www.druginfo.adf.org.au/fact-sheets/the-facts-about-binge-drinking-web-fact-sheet</a:t>
            </a:r>
          </a:p>
          <a:p>
            <a:pPr indent="-317500" lvl="0" marL="457200" rtl="0">
              <a:lnSpc>
                <a:spcPct val="115000"/>
              </a:lnSpc>
              <a:spcBef>
                <a:spcPts val="0"/>
              </a:spcBef>
              <a:buClr>
                <a:schemeClr val="dk1"/>
              </a:buClr>
              <a:buSzPct val="100000"/>
              <a:buFont typeface="Arial"/>
              <a:buAutoNum type="arabicPeriod"/>
            </a:pPr>
            <a:r>
              <a:rPr lang="en" sz="1400"/>
              <a:t>Stop Underage Drinking- </a:t>
            </a:r>
            <a:r>
              <a:rPr lang="en" sz="1400" u="sng">
                <a:solidFill>
                  <a:schemeClr val="hlink"/>
                </a:solidFill>
                <a:hlinkClick r:id="rId12"/>
              </a:rPr>
              <a:t>http://stopunderagedrinking.com.au/</a:t>
            </a:r>
          </a:p>
          <a:p>
            <a:pPr lvl="0" rtl="0">
              <a:lnSpc>
                <a:spcPct val="115000"/>
              </a:lnSpc>
              <a:spcBef>
                <a:spcPts val="0"/>
              </a:spcBef>
              <a:buNone/>
            </a:pPr>
            <a:r>
              <a:t/>
            </a:r>
            <a:endParaRPr sz="1400"/>
          </a:p>
          <a:p>
            <a:pPr lvl="0" rtl="0">
              <a:lnSpc>
                <a:spcPct val="115000"/>
              </a:lnSpc>
              <a:spcBef>
                <a:spcPts val="0"/>
              </a:spcBef>
              <a:buNone/>
            </a:pPr>
            <a:r>
              <a:t/>
            </a:r>
            <a:endParaRPr sz="1400"/>
          </a:p>
          <a:p>
            <a:pPr rtl="0">
              <a:spcBef>
                <a:spcPts val="0"/>
              </a:spcBef>
              <a:buNone/>
            </a:pPr>
            <a:r>
              <a:t/>
            </a:r>
            <a:endParaRPr sz="1200"/>
          </a:p>
          <a:p>
            <a:pPr>
              <a:spcBef>
                <a:spcPts val="0"/>
              </a:spcBef>
              <a:buNone/>
            </a:pPr>
            <a:r>
              <a:t/>
            </a:r>
            <a:endParaRPr sz="12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 name="Shape 37"/>
        <p:cNvGrpSpPr/>
        <p:nvPr/>
      </p:nvGrpSpPr>
      <p:grpSpPr>
        <a:xfrm>
          <a:off x="0" y="0"/>
          <a:ext cx="0" cy="0"/>
          <a:chOff x="0" y="0"/>
          <a:chExt cx="0" cy="0"/>
        </a:xfrm>
      </p:grpSpPr>
      <p:sp>
        <p:nvSpPr>
          <p:cNvPr id="38" name="Shape 38"/>
          <p:cNvSpPr txBox="1"/>
          <p:nvPr>
            <p:ph type="title"/>
          </p:nvPr>
        </p:nvSpPr>
        <p:spPr>
          <a:xfrm>
            <a:off x="457200" y="330445"/>
            <a:ext cx="8229600" cy="762600"/>
          </a:xfrm>
          <a:prstGeom prst="rect">
            <a:avLst/>
          </a:prstGeom>
        </p:spPr>
        <p:txBody>
          <a:bodyPr anchorCtr="0" anchor="b" bIns="91425" lIns="91425" rIns="91425" tIns="91425">
            <a:noAutofit/>
          </a:bodyPr>
          <a:lstStyle/>
          <a:p>
            <a:pPr>
              <a:spcBef>
                <a:spcPts val="0"/>
              </a:spcBef>
              <a:buNone/>
            </a:pPr>
            <a:r>
              <a:rPr lang="en">
                <a:latin typeface="Bubblegum Sans"/>
                <a:ea typeface="Bubblegum Sans"/>
                <a:cs typeface="Bubblegum Sans"/>
                <a:sym typeface="Bubblegum Sans"/>
              </a:rPr>
              <a:t>What is Binge Drinking?</a:t>
            </a:r>
          </a:p>
        </p:txBody>
      </p:sp>
      <p:sp>
        <p:nvSpPr>
          <p:cNvPr id="39" name="Shape 39"/>
          <p:cNvSpPr txBox="1"/>
          <p:nvPr>
            <p:ph idx="1" type="body"/>
          </p:nvPr>
        </p:nvSpPr>
        <p:spPr>
          <a:xfrm>
            <a:off x="457200" y="1093058"/>
            <a:ext cx="8229600" cy="4967700"/>
          </a:xfrm>
          <a:prstGeom prst="rect">
            <a:avLst/>
          </a:prstGeom>
        </p:spPr>
        <p:txBody>
          <a:bodyPr anchorCtr="0" anchor="t" bIns="91425" lIns="91425" rIns="91425" tIns="91425">
            <a:noAutofit/>
          </a:bodyPr>
          <a:lstStyle/>
          <a:p>
            <a:pPr lvl="0" rtl="0">
              <a:lnSpc>
                <a:spcPct val="150000"/>
              </a:lnSpc>
              <a:spcBef>
                <a:spcPts val="800"/>
              </a:spcBef>
              <a:spcAft>
                <a:spcPts val="800"/>
              </a:spcAft>
              <a:buClr>
                <a:schemeClr val="dk1"/>
              </a:buClr>
              <a:buSzPct val="61111"/>
              <a:buFont typeface="Arial"/>
              <a:buNone/>
            </a:pPr>
            <a:r>
              <a:rPr lang="en" sz="1800">
                <a:solidFill>
                  <a:srgbClr val="222222"/>
                </a:solidFill>
                <a:latin typeface="Bubblegum Sans"/>
                <a:ea typeface="Bubblegum Sans"/>
                <a:cs typeface="Bubblegum Sans"/>
                <a:sym typeface="Bubblegum Sans"/>
              </a:rPr>
              <a:t>Binge drinking means drinking heavily on a single occasion, or drinking continuously over a number of days or weeks.</a:t>
            </a:r>
          </a:p>
          <a:p>
            <a:pPr lvl="0" rtl="0">
              <a:lnSpc>
                <a:spcPct val="150000"/>
              </a:lnSpc>
              <a:spcBef>
                <a:spcPts val="800"/>
              </a:spcBef>
              <a:spcAft>
                <a:spcPts val="800"/>
              </a:spcAft>
              <a:buClr>
                <a:schemeClr val="dk1"/>
              </a:buClr>
              <a:buSzPct val="61111"/>
              <a:buFont typeface="Arial"/>
              <a:buNone/>
            </a:pPr>
            <a:r>
              <a:rPr lang="en" sz="1800">
                <a:solidFill>
                  <a:srgbClr val="222222"/>
                </a:solidFill>
                <a:latin typeface="Bubblegum Sans"/>
                <a:ea typeface="Bubblegum Sans"/>
                <a:cs typeface="Bubblegum Sans"/>
                <a:sym typeface="Bubblegum Sans"/>
              </a:rPr>
              <a:t>A person who binge drinks may usually have restrained drinking habits, but sometimes when they drink, they don’t hold back. Alternatively, someone may not necessarily set out to drink a lot, but may be unsure of their limits, resulting in drinking too much over a short period of time.</a:t>
            </a:r>
          </a:p>
          <a:p>
            <a:pPr lvl="0" rtl="0">
              <a:lnSpc>
                <a:spcPct val="115000"/>
              </a:lnSpc>
              <a:spcBef>
                <a:spcPts val="0"/>
              </a:spcBef>
              <a:buClr>
                <a:schemeClr val="dk1"/>
              </a:buClr>
              <a:buSzPct val="61111"/>
              <a:buFont typeface="Arial"/>
              <a:buNone/>
            </a:pPr>
            <a:r>
              <a:rPr lang="en" sz="1800">
                <a:solidFill>
                  <a:srgbClr val="222222"/>
                </a:solidFill>
                <a:latin typeface="Bubblegum Sans"/>
                <a:ea typeface="Bubblegum Sans"/>
                <a:cs typeface="Bubblegum Sans"/>
                <a:sym typeface="Bubblegum Sans"/>
              </a:rPr>
              <a:t>People can also be more likely to binge drink if they feel peer pressure to do so, or if they’re feeling awkward or uncomfortable at a party.</a:t>
            </a:r>
          </a:p>
          <a:p>
            <a:pPr>
              <a:spcBef>
                <a:spcPts val="0"/>
              </a:spcBef>
              <a:buNone/>
            </a:pPr>
            <a:r>
              <a:t/>
            </a:r>
            <a:endParaRPr/>
          </a:p>
        </p:txBody>
      </p:sp>
      <p:pic>
        <p:nvPicPr>
          <p:cNvPr id="40" name="Shape 40"/>
          <p:cNvPicPr preferRelativeResize="0"/>
          <p:nvPr/>
        </p:nvPicPr>
        <p:blipFill>
          <a:blip r:embed="rId3">
            <a:alphaModFix amt="84000"/>
          </a:blip>
          <a:stretch>
            <a:fillRect/>
          </a:stretch>
        </p:blipFill>
        <p:spPr>
          <a:xfrm>
            <a:off x="2795450" y="4374351"/>
            <a:ext cx="3307624" cy="21420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x="0" y="0"/>
          <a:ext cx="0" cy="0"/>
          <a:chOff x="0" y="0"/>
          <a:chExt cx="0" cy="0"/>
        </a:xfrm>
      </p:grpSpPr>
      <p:sp>
        <p:nvSpPr>
          <p:cNvPr id="45" name="Shape 45"/>
          <p:cNvSpPr txBox="1"/>
          <p:nvPr>
            <p:ph type="title"/>
          </p:nvPr>
        </p:nvSpPr>
        <p:spPr>
          <a:xfrm>
            <a:off x="457200" y="297945"/>
            <a:ext cx="8229600" cy="746099"/>
          </a:xfrm>
          <a:prstGeom prst="rect">
            <a:avLst/>
          </a:prstGeom>
        </p:spPr>
        <p:txBody>
          <a:bodyPr anchorCtr="0" anchor="b" bIns="91425" lIns="91425" rIns="91425" tIns="91425">
            <a:noAutofit/>
          </a:bodyPr>
          <a:lstStyle/>
          <a:p>
            <a:pPr>
              <a:spcBef>
                <a:spcPts val="0"/>
              </a:spcBef>
              <a:buNone/>
            </a:pPr>
            <a:r>
              <a:rPr lang="en">
                <a:latin typeface="Bubblegum Sans"/>
                <a:ea typeface="Bubblegum Sans"/>
                <a:cs typeface="Bubblegum Sans"/>
                <a:sym typeface="Bubblegum Sans"/>
              </a:rPr>
              <a:t>Do You Know the Risks?</a:t>
            </a:r>
          </a:p>
        </p:txBody>
      </p:sp>
      <p:sp>
        <p:nvSpPr>
          <p:cNvPr id="46" name="Shape 46"/>
          <p:cNvSpPr txBox="1"/>
          <p:nvPr>
            <p:ph idx="1" type="body"/>
          </p:nvPr>
        </p:nvSpPr>
        <p:spPr>
          <a:xfrm>
            <a:off x="262925" y="1206012"/>
            <a:ext cx="3697799" cy="4967700"/>
          </a:xfrm>
          <a:prstGeom prst="rect">
            <a:avLst/>
          </a:prstGeom>
        </p:spPr>
        <p:txBody>
          <a:bodyPr anchorCtr="0" anchor="t" bIns="91425" lIns="91425" rIns="91425" tIns="91425">
            <a:noAutofit/>
          </a:bodyPr>
          <a:lstStyle/>
          <a:p>
            <a:pPr lvl="0" rtl="0">
              <a:lnSpc>
                <a:spcPct val="150000"/>
              </a:lnSpc>
              <a:spcBef>
                <a:spcPts val="800"/>
              </a:spcBef>
              <a:spcAft>
                <a:spcPts val="800"/>
              </a:spcAft>
              <a:buClr>
                <a:schemeClr val="dk1"/>
              </a:buClr>
              <a:buSzPct val="61111"/>
              <a:buFont typeface="Arial"/>
              <a:buNone/>
            </a:pPr>
            <a:r>
              <a:rPr b="1" i="1" lang="en" sz="1800">
                <a:solidFill>
                  <a:srgbClr val="222222"/>
                </a:solidFill>
                <a:latin typeface="Bubblegum Sans"/>
                <a:ea typeface="Bubblegum Sans"/>
                <a:cs typeface="Bubblegum Sans"/>
                <a:sym typeface="Bubblegum Sans"/>
              </a:rPr>
              <a:t>Short term effects of binge drinking</a:t>
            </a:r>
          </a:p>
          <a:p>
            <a:pPr lvl="0" rtl="0">
              <a:lnSpc>
                <a:spcPct val="150000"/>
              </a:lnSpc>
              <a:spcBef>
                <a:spcPts val="800"/>
              </a:spcBef>
              <a:spcAft>
                <a:spcPts val="800"/>
              </a:spcAft>
              <a:buClr>
                <a:schemeClr val="dk1"/>
              </a:buClr>
              <a:buSzPct val="61111"/>
              <a:buFont typeface="Arial"/>
              <a:buNone/>
            </a:pPr>
            <a:r>
              <a:rPr lang="en" sz="1800">
                <a:solidFill>
                  <a:srgbClr val="222222"/>
                </a:solidFill>
                <a:latin typeface="Bubblegum Sans"/>
                <a:ea typeface="Bubblegum Sans"/>
                <a:cs typeface="Bubblegum Sans"/>
                <a:sym typeface="Bubblegum Sans"/>
              </a:rPr>
              <a:t>If you drink large amounts you're likely to experience a number of physical effects, including:</a:t>
            </a:r>
          </a:p>
          <a:p>
            <a:pPr indent="-342900" lvl="0" marL="457200" rtl="0">
              <a:lnSpc>
                <a:spcPct val="140000"/>
              </a:lnSpc>
              <a:spcBef>
                <a:spcPts val="0"/>
              </a:spcBef>
              <a:spcAft>
                <a:spcPts val="1100"/>
              </a:spcAft>
              <a:buClr>
                <a:srgbClr val="222222"/>
              </a:buClr>
              <a:buSzPct val="100000"/>
              <a:buFont typeface="Arial"/>
              <a:buChar char="●"/>
            </a:pPr>
            <a:r>
              <a:rPr lang="en" sz="1800">
                <a:solidFill>
                  <a:srgbClr val="222222"/>
                </a:solidFill>
                <a:latin typeface="Bubblegum Sans"/>
                <a:ea typeface="Bubblegum Sans"/>
                <a:cs typeface="Bubblegum Sans"/>
                <a:sym typeface="Bubblegum Sans"/>
              </a:rPr>
              <a:t>hangovers</a:t>
            </a:r>
          </a:p>
          <a:p>
            <a:pPr indent="-342900" lvl="0" marL="457200" rtl="0">
              <a:lnSpc>
                <a:spcPct val="140000"/>
              </a:lnSpc>
              <a:spcBef>
                <a:spcPts val="0"/>
              </a:spcBef>
              <a:spcAft>
                <a:spcPts val="1100"/>
              </a:spcAft>
              <a:buClr>
                <a:srgbClr val="222222"/>
              </a:buClr>
              <a:buSzPct val="100000"/>
              <a:buFont typeface="Arial"/>
              <a:buChar char="●"/>
            </a:pPr>
            <a:r>
              <a:rPr lang="en" sz="1800">
                <a:solidFill>
                  <a:srgbClr val="222222"/>
                </a:solidFill>
                <a:latin typeface="Bubblegum Sans"/>
                <a:ea typeface="Bubblegum Sans"/>
                <a:cs typeface="Bubblegum Sans"/>
                <a:sym typeface="Bubblegum Sans"/>
              </a:rPr>
              <a:t>nausea</a:t>
            </a:r>
          </a:p>
          <a:p>
            <a:pPr indent="-342900" lvl="0" marL="457200" rtl="0">
              <a:lnSpc>
                <a:spcPct val="140000"/>
              </a:lnSpc>
              <a:spcBef>
                <a:spcPts val="0"/>
              </a:spcBef>
              <a:spcAft>
                <a:spcPts val="1100"/>
              </a:spcAft>
              <a:buClr>
                <a:srgbClr val="222222"/>
              </a:buClr>
              <a:buSzPct val="100000"/>
              <a:buFont typeface="Arial"/>
              <a:buChar char="●"/>
            </a:pPr>
            <a:r>
              <a:rPr lang="en" sz="1800">
                <a:solidFill>
                  <a:srgbClr val="222222"/>
                </a:solidFill>
                <a:latin typeface="Bubblegum Sans"/>
                <a:ea typeface="Bubblegum Sans"/>
                <a:cs typeface="Bubblegum Sans"/>
                <a:sym typeface="Bubblegum Sans"/>
              </a:rPr>
              <a:t>shakiness</a:t>
            </a:r>
          </a:p>
          <a:p>
            <a:pPr indent="-342900" lvl="0" marL="457200" rtl="0">
              <a:lnSpc>
                <a:spcPct val="140000"/>
              </a:lnSpc>
              <a:spcBef>
                <a:spcPts val="0"/>
              </a:spcBef>
              <a:spcAft>
                <a:spcPts val="1100"/>
              </a:spcAft>
              <a:buClr>
                <a:srgbClr val="222222"/>
              </a:buClr>
              <a:buSzPct val="100000"/>
              <a:buFont typeface="Arial"/>
              <a:buChar char="●"/>
            </a:pPr>
            <a:r>
              <a:rPr lang="en" sz="1800">
                <a:solidFill>
                  <a:srgbClr val="222222"/>
                </a:solidFill>
                <a:latin typeface="Bubblegum Sans"/>
                <a:ea typeface="Bubblegum Sans"/>
                <a:cs typeface="Bubblegum Sans"/>
                <a:sym typeface="Bubblegum Sans"/>
              </a:rPr>
              <a:t>vomiting and memory loss</a:t>
            </a:r>
          </a:p>
          <a:p>
            <a:pPr indent="-342900" lvl="0" marL="457200" rtl="0">
              <a:lnSpc>
                <a:spcPct val="140000"/>
              </a:lnSpc>
              <a:spcBef>
                <a:spcPts val="0"/>
              </a:spcBef>
              <a:spcAft>
                <a:spcPts val="1100"/>
              </a:spcAft>
              <a:buClr>
                <a:srgbClr val="222222"/>
              </a:buClr>
              <a:buSzPct val="100000"/>
              <a:buFont typeface="Arial"/>
              <a:buChar char="●"/>
            </a:pPr>
            <a:r>
              <a:rPr lang="en" sz="1800">
                <a:solidFill>
                  <a:srgbClr val="222222"/>
                </a:solidFill>
                <a:latin typeface="Bubblegum Sans"/>
                <a:ea typeface="Bubblegum Sans"/>
                <a:cs typeface="Bubblegum Sans"/>
                <a:sym typeface="Bubblegum Sans"/>
              </a:rPr>
              <a:t>injury to yourself or others</a:t>
            </a:r>
          </a:p>
          <a:p>
            <a:pPr indent="-342900" lvl="0" marL="457200" rtl="0">
              <a:lnSpc>
                <a:spcPct val="140000"/>
              </a:lnSpc>
              <a:spcBef>
                <a:spcPts val="0"/>
              </a:spcBef>
              <a:spcAft>
                <a:spcPts val="1100"/>
              </a:spcAft>
              <a:buClr>
                <a:srgbClr val="222222"/>
              </a:buClr>
              <a:buSzPct val="100000"/>
              <a:buFont typeface="Arial"/>
              <a:buChar char="●"/>
            </a:pPr>
            <a:r>
              <a:rPr lang="en" sz="1800">
                <a:solidFill>
                  <a:srgbClr val="222222"/>
                </a:solidFill>
                <a:latin typeface="Bubblegum Sans"/>
                <a:ea typeface="Bubblegum Sans"/>
                <a:cs typeface="Bubblegum Sans"/>
                <a:sym typeface="Bubblegum Sans"/>
              </a:rPr>
              <a:t>alcohol poisoning.</a:t>
            </a:r>
          </a:p>
          <a:p>
            <a:pPr lvl="0">
              <a:lnSpc>
                <a:spcPct val="140000"/>
              </a:lnSpc>
              <a:spcBef>
                <a:spcPts val="0"/>
              </a:spcBef>
              <a:spcAft>
                <a:spcPts val="1100"/>
              </a:spcAft>
              <a:buNone/>
            </a:pPr>
            <a:r>
              <a:t/>
            </a:r>
            <a:endParaRPr sz="1200">
              <a:solidFill>
                <a:srgbClr val="222222"/>
              </a:solidFill>
            </a:endParaRPr>
          </a:p>
        </p:txBody>
      </p:sp>
      <p:sp>
        <p:nvSpPr>
          <p:cNvPr id="47" name="Shape 47"/>
          <p:cNvSpPr txBox="1"/>
          <p:nvPr>
            <p:ph idx="2" type="body"/>
          </p:nvPr>
        </p:nvSpPr>
        <p:spPr>
          <a:xfrm>
            <a:off x="4284900" y="1206012"/>
            <a:ext cx="4702499" cy="4967700"/>
          </a:xfrm>
          <a:prstGeom prst="rect">
            <a:avLst/>
          </a:prstGeom>
        </p:spPr>
        <p:txBody>
          <a:bodyPr anchorCtr="0" anchor="t" bIns="91425" lIns="91425" rIns="91425" tIns="91425">
            <a:noAutofit/>
          </a:bodyPr>
          <a:lstStyle/>
          <a:p>
            <a:pPr lvl="0" rtl="0">
              <a:lnSpc>
                <a:spcPct val="140000"/>
              </a:lnSpc>
              <a:spcBef>
                <a:spcPts val="0"/>
              </a:spcBef>
              <a:buClr>
                <a:schemeClr val="dk1"/>
              </a:buClr>
              <a:buSzPct val="61111"/>
              <a:buFont typeface="Arial"/>
              <a:buNone/>
            </a:pPr>
            <a:r>
              <a:rPr b="1" i="1" lang="en" sz="1800">
                <a:solidFill>
                  <a:srgbClr val="222222"/>
                </a:solidFill>
                <a:latin typeface="Bubblegum Sans"/>
                <a:ea typeface="Bubblegum Sans"/>
                <a:cs typeface="Bubblegum Sans"/>
                <a:sym typeface="Bubblegum Sans"/>
              </a:rPr>
              <a:t>Long-term effects of binge drinking regularly</a:t>
            </a:r>
          </a:p>
          <a:p>
            <a:pPr lvl="0" rtl="0">
              <a:lnSpc>
                <a:spcPct val="115000"/>
              </a:lnSpc>
              <a:spcBef>
                <a:spcPts val="0"/>
              </a:spcBef>
              <a:buClr>
                <a:schemeClr val="dk1"/>
              </a:buClr>
              <a:buSzPct val="61111"/>
              <a:buFont typeface="Arial"/>
              <a:buNone/>
            </a:pPr>
            <a:r>
              <a:rPr lang="en" sz="1800">
                <a:solidFill>
                  <a:srgbClr val="222222"/>
                </a:solidFill>
                <a:latin typeface="Bubblegum Sans"/>
                <a:ea typeface="Bubblegum Sans"/>
                <a:cs typeface="Bubblegum Sans"/>
                <a:sym typeface="Bubblegum Sans"/>
              </a:rPr>
              <a:t>Continuous heavy drinking over a long period of time can lead to:</a:t>
            </a:r>
          </a:p>
          <a:p>
            <a:pPr indent="-342900" lvl="0" marL="457200" rtl="0">
              <a:lnSpc>
                <a:spcPct val="140000"/>
              </a:lnSpc>
              <a:spcBef>
                <a:spcPts val="0"/>
              </a:spcBef>
              <a:spcAft>
                <a:spcPts val="1100"/>
              </a:spcAft>
              <a:buClr>
                <a:srgbClr val="222222"/>
              </a:buClr>
              <a:buSzPct val="100000"/>
              <a:buFont typeface="Arial"/>
              <a:buChar char="●"/>
            </a:pPr>
            <a:r>
              <a:rPr lang="en" sz="1800">
                <a:solidFill>
                  <a:srgbClr val="222222"/>
                </a:solidFill>
                <a:latin typeface="Bubblegum Sans"/>
                <a:ea typeface="Bubblegum Sans"/>
                <a:cs typeface="Bubblegum Sans"/>
                <a:sym typeface="Bubblegum Sans"/>
              </a:rPr>
              <a:t>physical and psychological dependence on alcohol</a:t>
            </a:r>
          </a:p>
          <a:p>
            <a:pPr indent="-342900" lvl="0" marL="457200" rtl="0">
              <a:lnSpc>
                <a:spcPct val="140000"/>
              </a:lnSpc>
              <a:spcBef>
                <a:spcPts val="0"/>
              </a:spcBef>
              <a:spcAft>
                <a:spcPts val="1100"/>
              </a:spcAft>
              <a:buClr>
                <a:srgbClr val="222222"/>
              </a:buClr>
              <a:buSzPct val="100000"/>
              <a:buFont typeface="Arial"/>
              <a:buChar char="●"/>
            </a:pPr>
            <a:r>
              <a:rPr lang="en" sz="1800">
                <a:solidFill>
                  <a:srgbClr val="222222"/>
                </a:solidFill>
                <a:latin typeface="Bubblegum Sans"/>
                <a:ea typeface="Bubblegum Sans"/>
                <a:cs typeface="Bubblegum Sans"/>
                <a:sym typeface="Bubblegum Sans"/>
              </a:rPr>
              <a:t>significant damage to the brain and liver</a:t>
            </a:r>
          </a:p>
          <a:p>
            <a:pPr indent="-342900" lvl="0" marL="457200" rtl="0">
              <a:lnSpc>
                <a:spcPct val="140000"/>
              </a:lnSpc>
              <a:spcBef>
                <a:spcPts val="0"/>
              </a:spcBef>
              <a:spcAft>
                <a:spcPts val="1100"/>
              </a:spcAft>
              <a:buClr>
                <a:srgbClr val="222222"/>
              </a:buClr>
              <a:buSzPct val="100000"/>
              <a:buFont typeface="Arial"/>
              <a:buChar char="●"/>
            </a:pPr>
            <a:r>
              <a:rPr lang="en" sz="1800">
                <a:solidFill>
                  <a:srgbClr val="222222"/>
                </a:solidFill>
                <a:latin typeface="Bubblegum Sans"/>
                <a:ea typeface="Bubblegum Sans"/>
                <a:cs typeface="Bubblegum Sans"/>
                <a:sym typeface="Bubblegum Sans"/>
              </a:rPr>
              <a:t>risk of cancer of the oral cavity, pharynx, larynx, oesophagus, liver, colon, rectum and breast </a:t>
            </a:r>
          </a:p>
          <a:p>
            <a:pPr indent="-342900" lvl="0" marL="457200" rtl="0">
              <a:lnSpc>
                <a:spcPct val="140000"/>
              </a:lnSpc>
              <a:spcBef>
                <a:spcPts val="0"/>
              </a:spcBef>
              <a:spcAft>
                <a:spcPts val="1100"/>
              </a:spcAft>
              <a:buClr>
                <a:srgbClr val="222222"/>
              </a:buClr>
              <a:buSzPct val="100000"/>
              <a:buFont typeface="Arial"/>
              <a:buChar char="●"/>
            </a:pPr>
            <a:r>
              <a:rPr lang="en" sz="1800">
                <a:solidFill>
                  <a:srgbClr val="222222"/>
                </a:solidFill>
                <a:latin typeface="Bubblegum Sans"/>
                <a:ea typeface="Bubblegum Sans"/>
                <a:cs typeface="Bubblegum Sans"/>
                <a:sym typeface="Bubblegum Sans"/>
              </a:rPr>
              <a:t>possible increased risk of neurological disorders, heart problems</a:t>
            </a:r>
          </a:p>
          <a:p>
            <a:pPr indent="-342900" lvl="0" marL="457200" rtl="0">
              <a:lnSpc>
                <a:spcPct val="140000"/>
              </a:lnSpc>
              <a:spcBef>
                <a:spcPts val="0"/>
              </a:spcBef>
              <a:spcAft>
                <a:spcPts val="1100"/>
              </a:spcAft>
              <a:buClr>
                <a:srgbClr val="222222"/>
              </a:buClr>
              <a:buSzPct val="100000"/>
              <a:buFont typeface="Arial"/>
              <a:buChar char="●"/>
            </a:pPr>
            <a:r>
              <a:rPr lang="en" sz="1800">
                <a:solidFill>
                  <a:srgbClr val="222222"/>
                </a:solidFill>
                <a:latin typeface="Bubblegum Sans"/>
                <a:ea typeface="Bubblegum Sans"/>
                <a:cs typeface="Bubblegum Sans"/>
                <a:sym typeface="Bubblegum Sans"/>
              </a:rPr>
              <a:t>sexual problems (especially male impotency)</a:t>
            </a:r>
          </a:p>
          <a:p>
            <a:pPr indent="-342900" lvl="0" marL="457200" rtl="0">
              <a:lnSpc>
                <a:spcPct val="140000"/>
              </a:lnSpc>
              <a:spcBef>
                <a:spcPts val="0"/>
              </a:spcBef>
              <a:spcAft>
                <a:spcPts val="1100"/>
              </a:spcAft>
              <a:buClr>
                <a:srgbClr val="222222"/>
              </a:buClr>
              <a:buSzPct val="100000"/>
              <a:buFont typeface="Arial"/>
              <a:buChar char="●"/>
            </a:pPr>
            <a:r>
              <a:rPr lang="en" sz="1800">
                <a:solidFill>
                  <a:srgbClr val="222222"/>
                </a:solidFill>
                <a:latin typeface="Bubblegum Sans"/>
                <a:ea typeface="Bubblegum Sans"/>
                <a:cs typeface="Bubblegum Sans"/>
                <a:sym typeface="Bubblegum Sans"/>
              </a:rPr>
              <a:t>risk of emotional and mental health problems developing, such as depression and anxiety</a:t>
            </a:r>
          </a:p>
          <a:p>
            <a:pPr indent="-342900" lvl="0" marL="457200">
              <a:lnSpc>
                <a:spcPct val="140000"/>
              </a:lnSpc>
              <a:spcBef>
                <a:spcPts val="0"/>
              </a:spcBef>
              <a:spcAft>
                <a:spcPts val="1100"/>
              </a:spcAft>
              <a:buClr>
                <a:srgbClr val="222222"/>
              </a:buClr>
              <a:buSzPct val="100000"/>
              <a:buFont typeface="Arial"/>
              <a:buChar char="●"/>
            </a:pPr>
            <a:r>
              <a:rPr lang="en" sz="1800">
                <a:solidFill>
                  <a:srgbClr val="222222"/>
                </a:solidFill>
                <a:latin typeface="Bubblegum Sans"/>
                <a:ea typeface="Bubblegum Sans"/>
                <a:cs typeface="Bubblegum Sans"/>
                <a:sym typeface="Bubblegum Sans"/>
              </a:rPr>
              <a:t>problems at school, work and with relationships</a:t>
            </a:r>
          </a:p>
        </p:txBody>
      </p:sp>
      <p:pic>
        <p:nvPicPr>
          <p:cNvPr id="48" name="Shape 48"/>
          <p:cNvPicPr preferRelativeResize="0"/>
          <p:nvPr/>
        </p:nvPicPr>
        <p:blipFill>
          <a:blip r:embed="rId3">
            <a:alphaModFix/>
          </a:blip>
          <a:stretch>
            <a:fillRect/>
          </a:stretch>
        </p:blipFill>
        <p:spPr>
          <a:xfrm>
            <a:off x="2917000" y="2914375"/>
            <a:ext cx="1367906" cy="155098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pic>
        <p:nvPicPr>
          <p:cNvPr id="53" name="Shape 53"/>
          <p:cNvPicPr preferRelativeResize="0"/>
          <p:nvPr/>
        </p:nvPicPr>
        <p:blipFill>
          <a:blip r:embed="rId3">
            <a:alphaModFix/>
          </a:blip>
          <a:stretch>
            <a:fillRect/>
          </a:stretch>
        </p:blipFill>
        <p:spPr>
          <a:xfrm>
            <a:off x="621875" y="49775"/>
            <a:ext cx="7971325" cy="67412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title"/>
          </p:nvPr>
        </p:nvSpPr>
        <p:spPr>
          <a:xfrm>
            <a:off x="457200" y="457004"/>
            <a:ext cx="8229600" cy="1143299"/>
          </a:xfrm>
          <a:prstGeom prst="rect">
            <a:avLst/>
          </a:prstGeom>
        </p:spPr>
        <p:txBody>
          <a:bodyPr anchorCtr="0" anchor="b" bIns="91425" lIns="91425" rIns="91425" tIns="91425">
            <a:noAutofit/>
          </a:bodyPr>
          <a:lstStyle/>
          <a:p>
            <a:pPr algn="ctr">
              <a:spcBef>
                <a:spcPts val="0"/>
              </a:spcBef>
              <a:buNone/>
            </a:pPr>
            <a:r>
              <a:rPr lang="en" sz="3000">
                <a:latin typeface="Bubblegum Sans"/>
                <a:ea typeface="Bubblegum Sans"/>
                <a:cs typeface="Bubblegum Sans"/>
                <a:sym typeface="Bubblegum Sans"/>
              </a:rPr>
              <a:t>Do you know </a:t>
            </a:r>
            <a:r>
              <a:rPr lang="en" sz="3000" u="sng">
                <a:latin typeface="Bubblegum Sans"/>
                <a:ea typeface="Bubblegum Sans"/>
                <a:cs typeface="Bubblegum Sans"/>
                <a:sym typeface="Bubblegum Sans"/>
              </a:rPr>
              <a:t>WHO</a:t>
            </a:r>
            <a:r>
              <a:rPr lang="en" sz="3000">
                <a:latin typeface="Bubblegum Sans"/>
                <a:ea typeface="Bubblegum Sans"/>
                <a:cs typeface="Bubblegum Sans"/>
                <a:sym typeface="Bubblegum Sans"/>
              </a:rPr>
              <a:t> in Australia is likely to Binge Drink?</a:t>
            </a:r>
          </a:p>
        </p:txBody>
      </p:sp>
      <p:sp>
        <p:nvSpPr>
          <p:cNvPr id="59" name="Shape 59"/>
          <p:cNvSpPr txBox="1"/>
          <p:nvPr>
            <p:ph idx="1" type="body"/>
          </p:nvPr>
        </p:nvSpPr>
        <p:spPr>
          <a:xfrm>
            <a:off x="201250" y="1600200"/>
            <a:ext cx="3994500" cy="4967700"/>
          </a:xfrm>
          <a:prstGeom prst="rect">
            <a:avLst/>
          </a:prstGeom>
        </p:spPr>
        <p:txBody>
          <a:bodyPr anchorCtr="0" anchor="t" bIns="91425" lIns="91425" rIns="91425" tIns="91425">
            <a:noAutofit/>
          </a:bodyPr>
          <a:lstStyle/>
          <a:p>
            <a:pPr lvl="0" rtl="0">
              <a:lnSpc>
                <a:spcPct val="120000"/>
              </a:lnSpc>
              <a:spcBef>
                <a:spcPts val="1900"/>
              </a:spcBef>
              <a:spcAft>
                <a:spcPts val="400"/>
              </a:spcAft>
              <a:buClr>
                <a:schemeClr val="dk1"/>
              </a:buClr>
              <a:buSzPct val="61111"/>
              <a:buFont typeface="Arial"/>
              <a:buNone/>
            </a:pPr>
            <a:r>
              <a:rPr b="1" lang="en" sz="1800">
                <a:latin typeface="Bubblegum Sans"/>
                <a:ea typeface="Bubblegum Sans"/>
                <a:cs typeface="Bubblegum Sans"/>
                <a:sym typeface="Bubblegum Sans"/>
              </a:rPr>
              <a:t>Some facts about the prevalence of teenage drinking:</a:t>
            </a:r>
          </a:p>
          <a:p>
            <a:pPr indent="-342900" lvl="0" marL="457200" rtl="0">
              <a:lnSpc>
                <a:spcPct val="165750"/>
              </a:lnSpc>
              <a:spcBef>
                <a:spcPts val="0"/>
              </a:spcBef>
              <a:buClr>
                <a:schemeClr val="dk1"/>
              </a:buClr>
              <a:buSzPct val="100000"/>
              <a:buFont typeface="Bubblegum Sans"/>
              <a:buChar char="★"/>
            </a:pPr>
            <a:r>
              <a:rPr lang="en" sz="1800">
                <a:latin typeface="Bubblegum Sans"/>
                <a:ea typeface="Bubblegum Sans"/>
                <a:cs typeface="Bubblegum Sans"/>
                <a:sym typeface="Bubblegum Sans"/>
              </a:rPr>
              <a:t>About 40% of 14-19 year olds report drinking alcohol at levels that risk harm in the short term</a:t>
            </a:r>
          </a:p>
          <a:p>
            <a:pPr indent="-342900" lvl="0" marL="457200" rtl="0">
              <a:lnSpc>
                <a:spcPct val="165750"/>
              </a:lnSpc>
              <a:spcBef>
                <a:spcPts val="0"/>
              </a:spcBef>
              <a:buClr>
                <a:schemeClr val="dk1"/>
              </a:buClr>
              <a:buSzPct val="100000"/>
              <a:buFont typeface="Bubblegum Sans"/>
              <a:buChar char="★"/>
            </a:pPr>
            <a:r>
              <a:rPr lang="en" sz="1800">
                <a:latin typeface="Bubblegum Sans"/>
                <a:ea typeface="Bubblegum Sans"/>
                <a:cs typeface="Bubblegum Sans"/>
                <a:sym typeface="Bubblegum Sans"/>
              </a:rPr>
              <a:t>By age 14, about 86% of students have tried alcohol</a:t>
            </a:r>
          </a:p>
          <a:p>
            <a:pPr indent="-342900" lvl="0" marL="457200" rtl="0">
              <a:lnSpc>
                <a:spcPct val="165750"/>
              </a:lnSpc>
              <a:spcBef>
                <a:spcPts val="0"/>
              </a:spcBef>
              <a:buClr>
                <a:schemeClr val="dk1"/>
              </a:buClr>
              <a:buSzPct val="100000"/>
              <a:buFont typeface="Bubblegum Sans"/>
              <a:buChar char="★"/>
            </a:pPr>
            <a:r>
              <a:rPr lang="en" sz="1800">
                <a:latin typeface="Bubblegum Sans"/>
                <a:ea typeface="Bubblegum Sans"/>
                <a:cs typeface="Bubblegum Sans"/>
                <a:sym typeface="Bubblegum Sans"/>
              </a:rPr>
              <a:t>By age 17, 70% of students had consumed alcohol in the month prior to the survey</a:t>
            </a:r>
          </a:p>
          <a:p>
            <a:pPr rtl="0">
              <a:lnSpc>
                <a:spcPct val="165750"/>
              </a:lnSpc>
              <a:spcBef>
                <a:spcPts val="0"/>
              </a:spcBef>
              <a:buNone/>
            </a:pPr>
            <a:r>
              <a:t/>
            </a:r>
            <a:endParaRPr sz="1200">
              <a:latin typeface="Trebuchet MS"/>
              <a:ea typeface="Trebuchet MS"/>
              <a:cs typeface="Trebuchet MS"/>
              <a:sym typeface="Trebuchet MS"/>
            </a:endParaRPr>
          </a:p>
          <a:p>
            <a:pPr lvl="0">
              <a:lnSpc>
                <a:spcPct val="165750"/>
              </a:lnSpc>
              <a:spcBef>
                <a:spcPts val="0"/>
              </a:spcBef>
              <a:buNone/>
            </a:pPr>
            <a:r>
              <a:t/>
            </a:r>
            <a:endParaRPr sz="1200">
              <a:latin typeface="Trebuchet MS"/>
              <a:ea typeface="Trebuchet MS"/>
              <a:cs typeface="Trebuchet MS"/>
              <a:sym typeface="Trebuchet MS"/>
            </a:endParaRPr>
          </a:p>
        </p:txBody>
      </p:sp>
      <p:pic>
        <p:nvPicPr>
          <p:cNvPr id="60" name="Shape 60"/>
          <p:cNvPicPr preferRelativeResize="0"/>
          <p:nvPr/>
        </p:nvPicPr>
        <p:blipFill>
          <a:blip r:embed="rId3">
            <a:alphaModFix amt="73000"/>
          </a:blip>
          <a:stretch>
            <a:fillRect/>
          </a:stretch>
        </p:blipFill>
        <p:spPr>
          <a:xfrm>
            <a:off x="4265075" y="1805825"/>
            <a:ext cx="4421725" cy="3624025"/>
          </a:xfrm>
          <a:prstGeom prst="rect">
            <a:avLst/>
          </a:prstGeom>
          <a:noFill/>
          <a:ln>
            <a:noFill/>
          </a:ln>
        </p:spPr>
      </p:pic>
      <p:sp>
        <p:nvSpPr>
          <p:cNvPr id="61" name="Shape 61"/>
          <p:cNvSpPr txBox="1"/>
          <p:nvPr/>
        </p:nvSpPr>
        <p:spPr>
          <a:xfrm>
            <a:off x="4332775" y="5582250"/>
            <a:ext cx="4353900" cy="1018799"/>
          </a:xfrm>
          <a:prstGeom prst="rect">
            <a:avLst/>
          </a:prstGeom>
          <a:noFill/>
          <a:ln>
            <a:noFill/>
          </a:ln>
        </p:spPr>
        <p:txBody>
          <a:bodyPr anchorCtr="0" anchor="t" bIns="91425" lIns="91425" rIns="91425" tIns="91425">
            <a:noAutofit/>
          </a:bodyPr>
          <a:lstStyle/>
          <a:p>
            <a:pPr rtl="0" algn="ctr">
              <a:spcBef>
                <a:spcPts val="0"/>
              </a:spcBef>
              <a:buNone/>
            </a:pPr>
            <a:r>
              <a:rPr b="1" lang="en" sz="1800"/>
              <a:t>Fact Sheets to Download</a:t>
            </a:r>
          </a:p>
          <a:p>
            <a:pPr rtl="0">
              <a:spcBef>
                <a:spcPts val="0"/>
              </a:spcBef>
              <a:buNone/>
            </a:pPr>
            <a:r>
              <a:rPr lang="en" sz="1800" u="sng">
                <a:solidFill>
                  <a:schemeClr val="hlink"/>
                </a:solidFill>
                <a:hlinkClick r:id="rId4"/>
              </a:rPr>
              <a:t>PDF- Are Australian Teenagers Drinking</a:t>
            </a:r>
          </a:p>
          <a:p>
            <a:pPr>
              <a:spcBef>
                <a:spcPts val="0"/>
              </a:spcBef>
              <a:buNone/>
            </a:pPr>
            <a:r>
              <a:rPr lang="en" sz="1800" u="sng">
                <a:solidFill>
                  <a:schemeClr val="hlink"/>
                </a:solidFill>
                <a:hlinkClick r:id="rId5"/>
              </a:rPr>
              <a:t>PDF- Teenagers and Binge Drinking</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457200" y="340246"/>
            <a:ext cx="8229600" cy="774599"/>
          </a:xfrm>
          <a:prstGeom prst="rect">
            <a:avLst/>
          </a:prstGeom>
        </p:spPr>
        <p:txBody>
          <a:bodyPr anchorCtr="0" anchor="b" bIns="91425" lIns="91425" rIns="91425" tIns="91425">
            <a:noAutofit/>
          </a:bodyPr>
          <a:lstStyle/>
          <a:p>
            <a:pPr>
              <a:spcBef>
                <a:spcPts val="0"/>
              </a:spcBef>
              <a:buNone/>
            </a:pPr>
            <a:r>
              <a:rPr lang="en">
                <a:latin typeface="Bubblegum Sans"/>
                <a:ea typeface="Bubblegum Sans"/>
                <a:cs typeface="Bubblegum Sans"/>
                <a:sym typeface="Bubblegum Sans"/>
              </a:rPr>
              <a:t>Some facts about the Consequences</a:t>
            </a:r>
          </a:p>
        </p:txBody>
      </p:sp>
      <p:sp>
        <p:nvSpPr>
          <p:cNvPr id="67" name="Shape 67"/>
          <p:cNvSpPr txBox="1"/>
          <p:nvPr>
            <p:ph idx="1" type="body"/>
          </p:nvPr>
        </p:nvSpPr>
        <p:spPr>
          <a:xfrm>
            <a:off x="362900" y="1520600"/>
            <a:ext cx="4528200" cy="4967700"/>
          </a:xfrm>
          <a:prstGeom prst="rect">
            <a:avLst/>
          </a:prstGeom>
        </p:spPr>
        <p:txBody>
          <a:bodyPr anchorCtr="0" anchor="t" bIns="91425" lIns="91425" rIns="91425" tIns="91425">
            <a:noAutofit/>
          </a:bodyPr>
          <a:lstStyle/>
          <a:p>
            <a:pPr lvl="0" rtl="0">
              <a:lnSpc>
                <a:spcPct val="165000"/>
              </a:lnSpc>
              <a:spcBef>
                <a:spcPts val="0"/>
              </a:spcBef>
              <a:buNone/>
            </a:pPr>
            <a:r>
              <a:rPr lang="en" sz="1800">
                <a:solidFill>
                  <a:srgbClr val="000000"/>
                </a:solidFill>
                <a:latin typeface="Bubblegum Sans"/>
                <a:ea typeface="Bubblegum Sans"/>
                <a:cs typeface="Bubblegum Sans"/>
                <a:sym typeface="Bubblegum Sans"/>
              </a:rPr>
              <a:t>On average, 1 in 4 hospitalisations of 15–25 year-olds happen because of alcohol.</a:t>
            </a:r>
          </a:p>
          <a:p>
            <a:pPr rtl="0">
              <a:lnSpc>
                <a:spcPct val="165000"/>
              </a:lnSpc>
              <a:spcBef>
                <a:spcPts val="0"/>
              </a:spcBef>
              <a:buNone/>
            </a:pPr>
            <a:r>
              <a:t/>
            </a:r>
            <a:endParaRPr sz="1800">
              <a:solidFill>
                <a:srgbClr val="000000"/>
              </a:solidFill>
              <a:latin typeface="Bubblegum Sans"/>
              <a:ea typeface="Bubblegum Sans"/>
              <a:cs typeface="Bubblegum Sans"/>
              <a:sym typeface="Bubblegum Sans"/>
            </a:endParaRPr>
          </a:p>
          <a:p>
            <a:pPr lvl="0" rtl="0">
              <a:lnSpc>
                <a:spcPct val="165000"/>
              </a:lnSpc>
              <a:spcBef>
                <a:spcPts val="0"/>
              </a:spcBef>
              <a:buNone/>
            </a:pPr>
            <a:r>
              <a:rPr lang="en" sz="1800">
                <a:solidFill>
                  <a:srgbClr val="000000"/>
                </a:solidFill>
                <a:latin typeface="Bubblegum Sans"/>
                <a:ea typeface="Bubblegum Sans"/>
                <a:cs typeface="Bubblegum Sans"/>
                <a:sym typeface="Bubblegum Sans"/>
              </a:rPr>
              <a:t>70 Australians aged under 25 will be hospitalised due to alcohol-caused assault in an average week.</a:t>
            </a:r>
          </a:p>
          <a:p>
            <a:pPr rtl="0">
              <a:lnSpc>
                <a:spcPct val="165000"/>
              </a:lnSpc>
              <a:spcBef>
                <a:spcPts val="0"/>
              </a:spcBef>
              <a:buNone/>
            </a:pPr>
            <a:r>
              <a:t/>
            </a:r>
            <a:endParaRPr sz="1800">
              <a:solidFill>
                <a:srgbClr val="000000"/>
              </a:solidFill>
              <a:latin typeface="Bubblegum Sans"/>
              <a:ea typeface="Bubblegum Sans"/>
              <a:cs typeface="Bubblegum Sans"/>
              <a:sym typeface="Bubblegum Sans"/>
            </a:endParaRPr>
          </a:p>
          <a:p>
            <a:pPr rtl="0">
              <a:lnSpc>
                <a:spcPct val="165000"/>
              </a:lnSpc>
              <a:spcBef>
                <a:spcPts val="0"/>
              </a:spcBef>
              <a:buNone/>
            </a:pPr>
            <a:r>
              <a:rPr lang="en" sz="1800">
                <a:solidFill>
                  <a:srgbClr val="000000"/>
                </a:solidFill>
                <a:latin typeface="Bubblegum Sans"/>
                <a:ea typeface="Bubblegum Sans"/>
                <a:cs typeface="Bubblegum Sans"/>
                <a:sym typeface="Bubblegum Sans"/>
              </a:rPr>
              <a:t>Four Australians aged under 25 die due to alcohol-related injuries in an average week. </a:t>
            </a:r>
          </a:p>
          <a:p>
            <a:pPr rtl="0">
              <a:lnSpc>
                <a:spcPct val="165000"/>
              </a:lnSpc>
              <a:spcBef>
                <a:spcPts val="0"/>
              </a:spcBef>
              <a:buNone/>
            </a:pPr>
            <a:r>
              <a:t/>
            </a:r>
            <a:endParaRPr sz="1800">
              <a:solidFill>
                <a:srgbClr val="000000"/>
              </a:solidFill>
              <a:latin typeface="Bubblegum Sans"/>
              <a:ea typeface="Bubblegum Sans"/>
              <a:cs typeface="Bubblegum Sans"/>
              <a:sym typeface="Bubblegum Sans"/>
            </a:endParaRPr>
          </a:p>
          <a:p>
            <a:pPr lvl="0" rtl="0">
              <a:lnSpc>
                <a:spcPct val="165000"/>
              </a:lnSpc>
              <a:spcBef>
                <a:spcPts val="0"/>
              </a:spcBef>
              <a:buNone/>
            </a:pPr>
            <a:r>
              <a:rPr lang="en" sz="1800">
                <a:solidFill>
                  <a:srgbClr val="000000"/>
                </a:solidFill>
                <a:latin typeface="Bubblegum Sans"/>
                <a:ea typeface="Bubblegum Sans"/>
                <a:cs typeface="Bubblegum Sans"/>
                <a:sym typeface="Bubblegum Sans"/>
              </a:rPr>
              <a:t>1 in 2 Australians aged 15–17 who get drunk will do something they regret.</a:t>
            </a:r>
          </a:p>
          <a:p>
            <a:pPr>
              <a:spcBef>
                <a:spcPts val="0"/>
              </a:spcBef>
              <a:buNone/>
            </a:pPr>
            <a:r>
              <a:t/>
            </a:r>
            <a:endParaRPr/>
          </a:p>
        </p:txBody>
      </p:sp>
      <p:pic>
        <p:nvPicPr>
          <p:cNvPr id="68" name="Shape 68"/>
          <p:cNvPicPr preferRelativeResize="0"/>
          <p:nvPr/>
        </p:nvPicPr>
        <p:blipFill>
          <a:blip r:embed="rId3">
            <a:alphaModFix amt="73000"/>
          </a:blip>
          <a:stretch>
            <a:fillRect/>
          </a:stretch>
        </p:blipFill>
        <p:spPr>
          <a:xfrm>
            <a:off x="4871475" y="1781362"/>
            <a:ext cx="4062275" cy="438592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457200" y="200434"/>
            <a:ext cx="8229600" cy="827100"/>
          </a:xfrm>
          <a:prstGeom prst="rect">
            <a:avLst/>
          </a:prstGeom>
        </p:spPr>
        <p:txBody>
          <a:bodyPr anchorCtr="0" anchor="b" bIns="91425" lIns="91425" rIns="91425" tIns="91425">
            <a:noAutofit/>
          </a:bodyPr>
          <a:lstStyle/>
          <a:p>
            <a:pPr algn="ctr">
              <a:spcBef>
                <a:spcPts val="0"/>
              </a:spcBef>
              <a:buNone/>
            </a:pPr>
            <a:r>
              <a:rPr lang="en" sz="3000">
                <a:latin typeface="Bubblegum Sans"/>
                <a:ea typeface="Bubblegum Sans"/>
                <a:cs typeface="Bubblegum Sans"/>
                <a:sym typeface="Bubblegum Sans"/>
              </a:rPr>
              <a:t>Do You Feel the Pressure to Binge Drink?</a:t>
            </a:r>
          </a:p>
        </p:txBody>
      </p:sp>
      <p:sp>
        <p:nvSpPr>
          <p:cNvPr id="74" name="Shape 74"/>
          <p:cNvSpPr txBox="1"/>
          <p:nvPr>
            <p:ph idx="1" type="body"/>
          </p:nvPr>
        </p:nvSpPr>
        <p:spPr>
          <a:xfrm>
            <a:off x="189600" y="1177675"/>
            <a:ext cx="8497200" cy="5360700"/>
          </a:xfrm>
          <a:prstGeom prst="rect">
            <a:avLst/>
          </a:prstGeom>
        </p:spPr>
        <p:txBody>
          <a:bodyPr anchorCtr="0" anchor="t" bIns="91425" lIns="91425" rIns="91425" tIns="91425">
            <a:noAutofit/>
          </a:bodyPr>
          <a:lstStyle/>
          <a:p>
            <a:pPr indent="-330200" lvl="0" marL="457200" rtl="0">
              <a:lnSpc>
                <a:spcPct val="177272"/>
              </a:lnSpc>
              <a:spcBef>
                <a:spcPts val="0"/>
              </a:spcBef>
              <a:spcAft>
                <a:spcPts val="1000"/>
              </a:spcAft>
              <a:buClr>
                <a:srgbClr val="000000"/>
              </a:buClr>
              <a:buSzPct val="100000"/>
              <a:buFont typeface="Bubblegum Sans"/>
              <a:buChar char="★"/>
            </a:pPr>
            <a:r>
              <a:rPr lang="en" sz="1600">
                <a:solidFill>
                  <a:srgbClr val="000000"/>
                </a:solidFill>
                <a:latin typeface="Bubblegum Sans"/>
                <a:ea typeface="Bubblegum Sans"/>
                <a:cs typeface="Bubblegum Sans"/>
                <a:sym typeface="Bubblegum Sans"/>
              </a:rPr>
              <a:t>Young people would prefer to face the negative consequences of being drunk than the social exclusion associated with staying sober.</a:t>
            </a:r>
          </a:p>
          <a:p>
            <a:pPr indent="-330200" lvl="0" marL="457200" rtl="0">
              <a:lnSpc>
                <a:spcPct val="177272"/>
              </a:lnSpc>
              <a:spcBef>
                <a:spcPts val="0"/>
              </a:spcBef>
              <a:spcAft>
                <a:spcPts val="1000"/>
              </a:spcAft>
              <a:buClr>
                <a:srgbClr val="000000"/>
              </a:buClr>
              <a:buSzPct val="100000"/>
              <a:buFont typeface="Bubblegum Sans"/>
              <a:buChar char="★"/>
            </a:pPr>
            <a:r>
              <a:rPr lang="en" sz="1600">
                <a:solidFill>
                  <a:srgbClr val="000000"/>
                </a:solidFill>
                <a:latin typeface="Bubblegum Sans"/>
                <a:ea typeface="Bubblegum Sans"/>
                <a:cs typeface="Bubblegum Sans"/>
                <a:sym typeface="Bubblegum Sans"/>
              </a:rPr>
              <a:t>Those who choose not to drink have to come up with several reasons why they weren’t drinking.</a:t>
            </a:r>
          </a:p>
          <a:p>
            <a:pPr indent="-330200" lvl="0" marL="457200" rtl="0">
              <a:lnSpc>
                <a:spcPct val="177272"/>
              </a:lnSpc>
              <a:spcBef>
                <a:spcPts val="0"/>
              </a:spcBef>
              <a:spcAft>
                <a:spcPts val="1000"/>
              </a:spcAft>
              <a:buClr>
                <a:srgbClr val="000000"/>
              </a:buClr>
              <a:buSzPct val="100000"/>
              <a:buFont typeface="Bubblegum Sans"/>
              <a:buChar char="★"/>
            </a:pPr>
            <a:r>
              <a:rPr lang="en" sz="1600">
                <a:solidFill>
                  <a:srgbClr val="000000"/>
                </a:solidFill>
                <a:latin typeface="Bubblegum Sans"/>
                <a:ea typeface="Bubblegum Sans"/>
                <a:cs typeface="Bubblegum Sans"/>
                <a:sym typeface="Bubblegum Sans"/>
              </a:rPr>
              <a:t>To fit in, young people expect that all members of the group will drink to the same level of intoxication. However, exclusion is not just applied to those who don’t drink – it is also a potential consequence for those who drink too much.</a:t>
            </a:r>
          </a:p>
          <a:p>
            <a:pPr rtl="0">
              <a:lnSpc>
                <a:spcPct val="150000"/>
              </a:lnSpc>
              <a:spcBef>
                <a:spcPts val="0"/>
              </a:spcBef>
              <a:buNone/>
            </a:pPr>
            <a:r>
              <a:rPr lang="en" sz="1600">
                <a:latin typeface="Bubblegum Sans"/>
                <a:ea typeface="Bubblegum Sans"/>
                <a:cs typeface="Bubblegum Sans"/>
                <a:sym typeface="Bubblegum Sans"/>
              </a:rPr>
              <a:t>Attitudes of young people towards alcohol may be </a:t>
            </a:r>
          </a:p>
          <a:p>
            <a:pPr rtl="0">
              <a:lnSpc>
                <a:spcPct val="150000"/>
              </a:lnSpc>
              <a:spcBef>
                <a:spcPts val="0"/>
              </a:spcBef>
              <a:buNone/>
            </a:pPr>
            <a:r>
              <a:rPr lang="en" sz="1600">
                <a:latin typeface="Bubblegum Sans"/>
                <a:ea typeface="Bubblegum Sans"/>
                <a:cs typeface="Bubblegum Sans"/>
                <a:sym typeface="Bubblegum Sans"/>
              </a:rPr>
              <a:t>contributing towards alcohol-related problems.</a:t>
            </a:r>
          </a:p>
          <a:p>
            <a:pPr rtl="0">
              <a:lnSpc>
                <a:spcPct val="150000"/>
              </a:lnSpc>
              <a:spcBef>
                <a:spcPts val="0"/>
              </a:spcBef>
              <a:buNone/>
            </a:pPr>
            <a:r>
              <a:rPr lang="en" sz="1600">
                <a:latin typeface="Bubblegum Sans"/>
                <a:ea typeface="Bubblegum Sans"/>
                <a:cs typeface="Bubblegum Sans"/>
                <a:sym typeface="Bubblegum Sans"/>
              </a:rPr>
              <a:t>In a survey of 16 to 17 year-old Western Australian school students:</a:t>
            </a:r>
          </a:p>
          <a:p>
            <a:pPr indent="-330200" lvl="0" marL="457200" rtl="0">
              <a:lnSpc>
                <a:spcPct val="150000"/>
              </a:lnSpc>
              <a:spcBef>
                <a:spcPts val="0"/>
              </a:spcBef>
              <a:buClr>
                <a:schemeClr val="dk1"/>
              </a:buClr>
              <a:buSzPct val="100000"/>
              <a:buFont typeface="Bubblegum Sans"/>
              <a:buChar char="★"/>
            </a:pPr>
            <a:r>
              <a:rPr lang="en" sz="1600">
                <a:latin typeface="Bubblegum Sans"/>
                <a:ea typeface="Bubblegum Sans"/>
                <a:cs typeface="Bubblegum Sans"/>
                <a:sym typeface="Bubblegum Sans"/>
              </a:rPr>
              <a:t>43.3% reported ‘One of the main reasons I drink is to get drunk’</a:t>
            </a:r>
          </a:p>
          <a:p>
            <a:pPr indent="-330200" lvl="0" marL="457200" rtl="0">
              <a:lnSpc>
                <a:spcPct val="150000"/>
              </a:lnSpc>
              <a:spcBef>
                <a:spcPts val="0"/>
              </a:spcBef>
              <a:buClr>
                <a:schemeClr val="dk1"/>
              </a:buClr>
              <a:buSzPct val="100000"/>
              <a:buFont typeface="Bubblegum Sans"/>
              <a:buChar char="★"/>
            </a:pPr>
            <a:r>
              <a:rPr lang="en" sz="1600">
                <a:latin typeface="Bubblegum Sans"/>
                <a:ea typeface="Bubblegum Sans"/>
                <a:cs typeface="Bubblegum Sans"/>
                <a:sym typeface="Bubblegum Sans"/>
              </a:rPr>
              <a:t>66.3% reported ‘It is ok to get drunk occasionally’</a:t>
            </a:r>
          </a:p>
          <a:p>
            <a:pPr indent="-330200" lvl="0" marL="457200" rtl="0">
              <a:lnSpc>
                <a:spcPct val="150000"/>
              </a:lnSpc>
              <a:spcBef>
                <a:spcPts val="0"/>
              </a:spcBef>
              <a:buClr>
                <a:schemeClr val="dk1"/>
              </a:buClr>
              <a:buSzPct val="100000"/>
              <a:buFont typeface="Bubblegum Sans"/>
              <a:buChar char="★"/>
            </a:pPr>
            <a:r>
              <a:rPr lang="en" sz="1600">
                <a:latin typeface="Bubblegum Sans"/>
                <a:ea typeface="Bubblegum Sans"/>
                <a:cs typeface="Bubblegum Sans"/>
                <a:sym typeface="Bubblegum Sans"/>
              </a:rPr>
              <a:t>50.1% reported ‘Drinking is the best way of relaxing’ </a:t>
            </a:r>
          </a:p>
          <a:p>
            <a:pPr lvl="0" rtl="0" algn="r">
              <a:lnSpc>
                <a:spcPct val="177272"/>
              </a:lnSpc>
              <a:spcBef>
                <a:spcPts val="0"/>
              </a:spcBef>
              <a:spcAft>
                <a:spcPts val="1000"/>
              </a:spcAft>
              <a:buNone/>
            </a:pPr>
            <a:r>
              <a:rPr lang="en" sz="1300">
                <a:solidFill>
                  <a:srgbClr val="000000"/>
                </a:solidFill>
              </a:rPr>
              <a:t>click image to play clip</a:t>
            </a:r>
          </a:p>
          <a:p>
            <a:pPr>
              <a:spcBef>
                <a:spcPts val="0"/>
              </a:spcBef>
              <a:buNone/>
            </a:pPr>
            <a:r>
              <a:t/>
            </a:r>
            <a:endParaRPr sz="1300"/>
          </a:p>
        </p:txBody>
      </p:sp>
      <p:sp>
        <p:nvSpPr>
          <p:cNvPr id="75" name="Shape 75">
            <a:hlinkClick r:id="rId4"/>
          </p:cNvPr>
          <p:cNvSpPr/>
          <p:nvPr/>
        </p:nvSpPr>
        <p:spPr>
          <a:xfrm>
            <a:off x="5469950" y="3624275"/>
            <a:ext cx="3452150" cy="2589100"/>
          </a:xfrm>
          <a:prstGeom prst="rect">
            <a:avLst/>
          </a:prstGeom>
          <a:blipFill>
            <a:blip r:embed="rId5">
              <a:alphaModFix/>
            </a:blip>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79800" y="541849"/>
            <a:ext cx="4728900" cy="1797900"/>
          </a:xfrm>
          <a:prstGeom prst="rect">
            <a:avLst/>
          </a:prstGeom>
        </p:spPr>
        <p:txBody>
          <a:bodyPr anchorCtr="0" anchor="b" bIns="91425" lIns="91425" rIns="91425" tIns="91425">
            <a:noAutofit/>
          </a:bodyPr>
          <a:lstStyle/>
          <a:p>
            <a:pPr>
              <a:spcBef>
                <a:spcPts val="0"/>
              </a:spcBef>
              <a:buNone/>
            </a:pPr>
            <a:r>
              <a:rPr b="0" lang="en" sz="2400">
                <a:solidFill>
                  <a:srgbClr val="9900FF"/>
                </a:solidFill>
                <a:latin typeface="Bubblegum Sans"/>
                <a:ea typeface="Bubblegum Sans"/>
                <a:cs typeface="Bubblegum Sans"/>
                <a:sym typeface="Bubblegum Sans"/>
              </a:rPr>
              <a:t>Do you find yourselves in situations where it can be difficult to say no because your friends are doing it and you fear social isolation?</a:t>
            </a:r>
          </a:p>
        </p:txBody>
      </p:sp>
      <p:sp>
        <p:nvSpPr>
          <p:cNvPr id="81" name="Shape 81"/>
          <p:cNvSpPr txBox="1"/>
          <p:nvPr>
            <p:ph idx="1" type="body"/>
          </p:nvPr>
        </p:nvSpPr>
        <p:spPr>
          <a:xfrm>
            <a:off x="457200" y="2742450"/>
            <a:ext cx="8229600" cy="3709800"/>
          </a:xfrm>
          <a:prstGeom prst="rect">
            <a:avLst/>
          </a:prstGeom>
        </p:spPr>
        <p:txBody>
          <a:bodyPr anchorCtr="0" anchor="t" bIns="91425" lIns="91425" rIns="91425" tIns="91425">
            <a:noAutofit/>
          </a:bodyPr>
          <a:lstStyle/>
          <a:p>
            <a:pPr rtl="0">
              <a:spcBef>
                <a:spcPts val="0"/>
              </a:spcBef>
              <a:buNone/>
            </a:pPr>
            <a:r>
              <a:rPr lang="en" sz="2400">
                <a:latin typeface="Bubblegum Sans"/>
                <a:ea typeface="Bubblegum Sans"/>
                <a:cs typeface="Bubblegum Sans"/>
                <a:sym typeface="Bubblegum Sans"/>
              </a:rPr>
              <a:t>How real is it? </a:t>
            </a:r>
          </a:p>
          <a:p>
            <a:pPr rtl="0">
              <a:spcBef>
                <a:spcPts val="0"/>
              </a:spcBef>
              <a:buNone/>
            </a:pPr>
            <a:r>
              <a:t/>
            </a:r>
            <a:endParaRPr sz="2400">
              <a:latin typeface="Bubblegum Sans"/>
              <a:ea typeface="Bubblegum Sans"/>
              <a:cs typeface="Bubblegum Sans"/>
              <a:sym typeface="Bubblegum Sans"/>
            </a:endParaRPr>
          </a:p>
          <a:p>
            <a:pPr rtl="0">
              <a:spcBef>
                <a:spcPts val="0"/>
              </a:spcBef>
              <a:buNone/>
            </a:pPr>
            <a:r>
              <a:rPr lang="en" sz="2400">
                <a:latin typeface="Bubblegum Sans"/>
                <a:ea typeface="Bubblegum Sans"/>
                <a:cs typeface="Bubblegum Sans"/>
                <a:sym typeface="Bubblegum Sans"/>
              </a:rPr>
              <a:t>Why do some young people feel the need to pressure their friends into drinking? </a:t>
            </a:r>
          </a:p>
          <a:p>
            <a:pPr rtl="0">
              <a:spcBef>
                <a:spcPts val="0"/>
              </a:spcBef>
              <a:buNone/>
            </a:pPr>
            <a:r>
              <a:t/>
            </a:r>
            <a:endParaRPr sz="2400">
              <a:latin typeface="Bubblegum Sans"/>
              <a:ea typeface="Bubblegum Sans"/>
              <a:cs typeface="Bubblegum Sans"/>
              <a:sym typeface="Bubblegum Sans"/>
            </a:endParaRPr>
          </a:p>
          <a:p>
            <a:pPr>
              <a:spcBef>
                <a:spcPts val="0"/>
              </a:spcBef>
              <a:buNone/>
            </a:pPr>
            <a:r>
              <a:rPr lang="en" sz="2400">
                <a:latin typeface="Bubblegum Sans"/>
                <a:ea typeface="Bubblegum Sans"/>
                <a:cs typeface="Bubblegum Sans"/>
                <a:sym typeface="Bubblegum Sans"/>
              </a:rPr>
              <a:t>Why do others feel the need to go against their better judgement and drink just to fit in?</a:t>
            </a:r>
          </a:p>
        </p:txBody>
      </p:sp>
      <p:pic>
        <p:nvPicPr>
          <p:cNvPr id="82" name="Shape 82"/>
          <p:cNvPicPr preferRelativeResize="0"/>
          <p:nvPr/>
        </p:nvPicPr>
        <p:blipFill>
          <a:blip r:embed="rId3">
            <a:alphaModFix/>
          </a:blip>
          <a:stretch>
            <a:fillRect/>
          </a:stretch>
        </p:blipFill>
        <p:spPr>
          <a:xfrm>
            <a:off x="5316050" y="661032"/>
            <a:ext cx="3260324" cy="24374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457200" y="356195"/>
            <a:ext cx="8229600" cy="678900"/>
          </a:xfrm>
          <a:prstGeom prst="rect">
            <a:avLst/>
          </a:prstGeom>
        </p:spPr>
        <p:txBody>
          <a:bodyPr anchorCtr="0" anchor="b" bIns="91425" lIns="91425" rIns="91425" tIns="91425">
            <a:noAutofit/>
          </a:bodyPr>
          <a:lstStyle/>
          <a:p>
            <a:pPr algn="ctr">
              <a:spcBef>
                <a:spcPts val="0"/>
              </a:spcBef>
              <a:buNone/>
            </a:pPr>
            <a:r>
              <a:rPr lang="en" sz="3000">
                <a:latin typeface="Bubblegum Sans"/>
                <a:ea typeface="Bubblegum Sans"/>
                <a:cs typeface="Bubblegum Sans"/>
                <a:sym typeface="Bubblegum Sans"/>
              </a:rPr>
              <a:t>Cultural Influences of Alcohol on Young People</a:t>
            </a:r>
            <a:r>
              <a:rPr lang="en" sz="2800"/>
              <a:t> </a:t>
            </a:r>
          </a:p>
        </p:txBody>
      </p:sp>
      <p:sp>
        <p:nvSpPr>
          <p:cNvPr id="88" name="Shape 88"/>
          <p:cNvSpPr txBox="1"/>
          <p:nvPr>
            <p:ph idx="1" type="body"/>
          </p:nvPr>
        </p:nvSpPr>
        <p:spPr>
          <a:xfrm>
            <a:off x="4902400" y="1376900"/>
            <a:ext cx="3959700" cy="4988100"/>
          </a:xfrm>
          <a:prstGeom prst="rect">
            <a:avLst/>
          </a:prstGeom>
        </p:spPr>
        <p:txBody>
          <a:bodyPr anchorCtr="0" anchor="t" bIns="91425" lIns="91425" rIns="91425" tIns="91425">
            <a:noAutofit/>
          </a:bodyPr>
          <a:lstStyle/>
          <a:p>
            <a:pPr rtl="0" algn="ctr">
              <a:spcBef>
                <a:spcPts val="0"/>
              </a:spcBef>
              <a:buNone/>
            </a:pPr>
            <a:r>
              <a:rPr lang="en">
                <a:latin typeface="Bubblegum Sans"/>
                <a:ea typeface="Bubblegum Sans"/>
                <a:cs typeface="Bubblegum Sans"/>
                <a:sym typeface="Bubblegum Sans"/>
              </a:rPr>
              <a:t>Is Australia a binge nation???</a:t>
            </a:r>
          </a:p>
          <a:p>
            <a:pPr rtl="0">
              <a:spcBef>
                <a:spcPts val="0"/>
              </a:spcBef>
              <a:buNone/>
            </a:pPr>
            <a:r>
              <a:t/>
            </a:r>
            <a:endParaRPr sz="1100">
              <a:latin typeface="Bubblegum Sans"/>
              <a:ea typeface="Bubblegum Sans"/>
              <a:cs typeface="Bubblegum Sans"/>
              <a:sym typeface="Bubblegum Sans"/>
            </a:endParaRPr>
          </a:p>
          <a:p>
            <a:pPr lvl="0" rtl="0" algn="ctr">
              <a:spcBef>
                <a:spcPts val="0"/>
              </a:spcBef>
              <a:buNone/>
            </a:pPr>
            <a:r>
              <a:rPr lang="en" sz="2800">
                <a:latin typeface="Bubblegum Sans"/>
                <a:ea typeface="Bubblegum Sans"/>
                <a:cs typeface="Bubblegum Sans"/>
                <a:sym typeface="Bubblegum Sans"/>
              </a:rPr>
              <a:t>Celebrations</a:t>
            </a:r>
          </a:p>
          <a:p>
            <a:pPr lvl="0" rtl="0" algn="ctr">
              <a:spcBef>
                <a:spcPts val="0"/>
              </a:spcBef>
              <a:buNone/>
            </a:pPr>
            <a:r>
              <a:rPr lang="en" sz="2800">
                <a:latin typeface="Bubblegum Sans"/>
                <a:ea typeface="Bubblegum Sans"/>
                <a:cs typeface="Bubblegum Sans"/>
                <a:sym typeface="Bubblegum Sans"/>
              </a:rPr>
              <a:t>Social/ business functions</a:t>
            </a:r>
          </a:p>
          <a:p>
            <a:pPr lvl="0" rtl="0" algn="ctr">
              <a:spcBef>
                <a:spcPts val="0"/>
              </a:spcBef>
              <a:buNone/>
            </a:pPr>
            <a:r>
              <a:rPr lang="en" sz="2800">
                <a:latin typeface="Bubblegum Sans"/>
                <a:ea typeface="Bubblegum Sans"/>
                <a:cs typeface="Bubblegum Sans"/>
                <a:sym typeface="Bubblegum Sans"/>
              </a:rPr>
              <a:t>Recreational activities</a:t>
            </a:r>
          </a:p>
          <a:p>
            <a:pPr lvl="0" rtl="0" algn="ctr">
              <a:spcBef>
                <a:spcPts val="0"/>
              </a:spcBef>
              <a:buNone/>
            </a:pPr>
            <a:r>
              <a:rPr lang="en" sz="2800">
                <a:latin typeface="Bubblegum Sans"/>
                <a:ea typeface="Bubblegum Sans"/>
                <a:cs typeface="Bubblegum Sans"/>
                <a:sym typeface="Bubblegum Sans"/>
              </a:rPr>
              <a:t>Pubs and clubs</a:t>
            </a:r>
          </a:p>
          <a:p>
            <a:pPr lvl="0" rtl="0" algn="ctr">
              <a:spcBef>
                <a:spcPts val="0"/>
              </a:spcBef>
              <a:buNone/>
            </a:pPr>
            <a:r>
              <a:rPr lang="en" sz="2800">
                <a:latin typeface="Bubblegum Sans"/>
                <a:ea typeface="Bubblegum Sans"/>
                <a:cs typeface="Bubblegum Sans"/>
                <a:sym typeface="Bubblegum Sans"/>
              </a:rPr>
              <a:t>Rural lifestyle</a:t>
            </a:r>
          </a:p>
          <a:p>
            <a:pPr lvl="0" rtl="0" algn="ctr">
              <a:spcBef>
                <a:spcPts val="0"/>
              </a:spcBef>
              <a:buNone/>
            </a:pPr>
            <a:r>
              <a:rPr lang="en" sz="2800">
                <a:latin typeface="Bubblegum Sans"/>
                <a:ea typeface="Bubblegum Sans"/>
                <a:cs typeface="Bubblegum Sans"/>
                <a:sym typeface="Bubblegum Sans"/>
              </a:rPr>
              <a:t>Sporting events</a:t>
            </a:r>
          </a:p>
          <a:p>
            <a:pPr lvl="0" rtl="0" algn="ctr">
              <a:spcBef>
                <a:spcPts val="0"/>
              </a:spcBef>
              <a:buNone/>
            </a:pPr>
            <a:r>
              <a:rPr lang="en" sz="2800">
                <a:latin typeface="Bubblegum Sans"/>
                <a:ea typeface="Bubblegum Sans"/>
                <a:cs typeface="Bubblegum Sans"/>
                <a:sym typeface="Bubblegum Sans"/>
              </a:rPr>
              <a:t>Advertisements</a:t>
            </a:r>
          </a:p>
          <a:p>
            <a:pPr>
              <a:spcBef>
                <a:spcPts val="0"/>
              </a:spcBef>
              <a:buNone/>
            </a:pPr>
            <a:r>
              <a:t/>
            </a:r>
            <a:endParaRPr sz="1200"/>
          </a:p>
        </p:txBody>
      </p:sp>
      <p:pic>
        <p:nvPicPr>
          <p:cNvPr id="89" name="Shape 89"/>
          <p:cNvPicPr preferRelativeResize="0"/>
          <p:nvPr/>
        </p:nvPicPr>
        <p:blipFill>
          <a:blip r:embed="rId3">
            <a:alphaModFix/>
          </a:blip>
          <a:stretch>
            <a:fillRect/>
          </a:stretch>
        </p:blipFill>
        <p:spPr>
          <a:xfrm>
            <a:off x="291875" y="1035100"/>
            <a:ext cx="4435100" cy="55210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