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70" r:id="rId4"/>
    <p:sldId id="261" r:id="rId5"/>
    <p:sldId id="262" r:id="rId6"/>
    <p:sldId id="263" r:id="rId7"/>
    <p:sldId id="276" r:id="rId8"/>
    <p:sldId id="277" r:id="rId9"/>
    <p:sldId id="271" r:id="rId10"/>
    <p:sldId id="264" r:id="rId11"/>
    <p:sldId id="269" r:id="rId12"/>
    <p:sldId id="268" r:id="rId13"/>
    <p:sldId id="272" r:id="rId14"/>
    <p:sldId id="273" r:id="rId15"/>
    <p:sldId id="275"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33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ediasmarts.ca/marketing-consumerism/marketing-and-consumerism-special-issues-tweens-and-teens" TargetMode="External"/><Relationship Id="rId2" Type="http://schemas.openxmlformats.org/officeDocument/2006/relationships/hyperlink" Target="http://millennialjournal.com/2013/06/06/pope-francis-on-consumerism-environmental-ecology-and-human-ec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ripcurl.com.au/shop/girls/swimwear.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AU" dirty="0" smtClean="0"/>
              <a:t>BRANDING – the mythology of brands and its link with consumerism.</a:t>
            </a:r>
            <a:br>
              <a:rPr lang="en-AU" dirty="0" smtClean="0"/>
            </a:br>
            <a:r>
              <a:rPr lang="en-AU" dirty="0"/>
              <a:t/>
            </a:r>
            <a:br>
              <a:rPr lang="en-AU" dirty="0"/>
            </a:br>
            <a:r>
              <a:rPr lang="en-AU" dirty="0" smtClean="0"/>
              <a:t>The buying and selling of teenagers?</a:t>
            </a:r>
            <a:br>
              <a:rPr lang="en-AU" dirty="0" smtClean="0"/>
            </a:br>
            <a:r>
              <a:rPr lang="en-AU" dirty="0" smtClean="0"/>
              <a:t/>
            </a:r>
            <a:br>
              <a:rPr lang="en-AU" dirty="0" smtClean="0"/>
            </a:br>
            <a:r>
              <a:rPr lang="en-AU" sz="2400" dirty="0" smtClean="0"/>
              <a:t>EDRE623 Assignment 1:                </a:t>
            </a:r>
            <a:r>
              <a:rPr lang="en-AU" sz="2400" dirty="0" err="1" smtClean="0"/>
              <a:t>D.Cooper</a:t>
            </a:r>
            <a:r>
              <a:rPr lang="en-AU" sz="2400" dirty="0" smtClean="0"/>
              <a:t>           (S00125527)</a:t>
            </a:r>
            <a:endParaRPr lang="en-AU" sz="2400" dirty="0"/>
          </a:p>
        </p:txBody>
      </p:sp>
    </p:spTree>
    <p:extLst>
      <p:ext uri="{BB962C8B-B14F-4D97-AF65-F5344CB8AC3E}">
        <p14:creationId xmlns:p14="http://schemas.microsoft.com/office/powerpoint/2010/main" val="4267837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100" dirty="0" smtClean="0"/>
              <a:t/>
            </a:r>
            <a:br>
              <a:rPr lang="en-AU" sz="3100" dirty="0" smtClean="0"/>
            </a:br>
            <a:r>
              <a:rPr lang="en-AU" sz="3100" dirty="0" smtClean="0"/>
              <a:t>What </a:t>
            </a:r>
            <a:r>
              <a:rPr lang="en-AU" sz="3100" dirty="0"/>
              <a:t>influence does it have on shaping </a:t>
            </a:r>
            <a:r>
              <a:rPr lang="en-AU" sz="3100" dirty="0" smtClean="0"/>
              <a:t>teenager’s attitudes</a:t>
            </a:r>
            <a:r>
              <a:rPr lang="en-AU" sz="3100" dirty="0"/>
              <a:t>, values and behaviour?</a:t>
            </a:r>
            <a:r>
              <a:rPr lang="en-AU" dirty="0"/>
              <a:t/>
            </a:r>
            <a:br>
              <a:rPr lang="en-AU" dirty="0"/>
            </a:br>
            <a:endParaRPr lang="en-AU" dirty="0"/>
          </a:p>
        </p:txBody>
      </p:sp>
      <p:sp>
        <p:nvSpPr>
          <p:cNvPr id="4" name="Oval Callout 3"/>
          <p:cNvSpPr/>
          <p:nvPr/>
        </p:nvSpPr>
        <p:spPr>
          <a:xfrm>
            <a:off x="5791199" y="1482873"/>
            <a:ext cx="3276600" cy="2667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en-AU" sz="1600" b="1" dirty="0" smtClean="0">
                <a:solidFill>
                  <a:prstClr val="black"/>
                </a:solidFill>
              </a:rPr>
              <a:t>It </a:t>
            </a:r>
            <a:r>
              <a:rPr lang="en-AU" sz="1600" b="1" dirty="0">
                <a:solidFill>
                  <a:prstClr val="black"/>
                </a:solidFill>
              </a:rPr>
              <a:t>creates an unhealthy personal identity, whereby, young people develop the attitude/belief that they need to define themselves according to popular brands and trends. </a:t>
            </a:r>
          </a:p>
        </p:txBody>
      </p:sp>
      <p:sp>
        <p:nvSpPr>
          <p:cNvPr id="6" name="Rounded Rectangular Callout 5"/>
          <p:cNvSpPr/>
          <p:nvPr/>
        </p:nvSpPr>
        <p:spPr>
          <a:xfrm>
            <a:off x="436418" y="1635273"/>
            <a:ext cx="2590800" cy="2362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This culture suggests that one’s identity and value is formed externally (materialistically) rather than </a:t>
            </a:r>
            <a:r>
              <a:rPr lang="en-AU" sz="1600" b="1" dirty="0" smtClean="0">
                <a:solidFill>
                  <a:schemeClr val="tx1"/>
                </a:solidFill>
              </a:rPr>
              <a:t>internally.</a:t>
            </a:r>
            <a:endParaRPr lang="en-AU" sz="16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55164"/>
            <a:ext cx="2819399" cy="319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24199" y="1872933"/>
            <a:ext cx="2667000" cy="2062103"/>
          </a:xfrm>
          <a:prstGeom prst="rect">
            <a:avLst/>
          </a:prstGeom>
        </p:spPr>
        <p:txBody>
          <a:bodyPr wrap="square">
            <a:spAutoFit/>
          </a:bodyPr>
          <a:lstStyle/>
          <a:p>
            <a:r>
              <a:rPr lang="en-AU" sz="1600" b="1" dirty="0" smtClean="0"/>
              <a:t>It breeds a culture </a:t>
            </a:r>
            <a:r>
              <a:rPr lang="en-AU" sz="1600" b="1" dirty="0"/>
              <a:t>of </a:t>
            </a:r>
            <a:r>
              <a:rPr lang="en-AU" sz="1600" b="1" dirty="0" smtClean="0"/>
              <a:t>discontent. With </a:t>
            </a:r>
            <a:r>
              <a:rPr lang="en-AU" sz="1600" b="1" dirty="0"/>
              <a:t>these brands preying on society and constantly bringing out new products and trends, people cannot keep up, and thus are constantly focussed on owning the next big thing.</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4652903"/>
            <a:ext cx="3124980" cy="209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71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Social impacts</a:t>
            </a:r>
            <a:endParaRPr lang="en-AU" dirty="0"/>
          </a:p>
        </p:txBody>
      </p:sp>
      <p:sp>
        <p:nvSpPr>
          <p:cNvPr id="3" name="Content Placeholder 2"/>
          <p:cNvSpPr>
            <a:spLocks noGrp="1"/>
          </p:cNvSpPr>
          <p:nvPr>
            <p:ph idx="1"/>
          </p:nvPr>
        </p:nvSpPr>
        <p:spPr/>
        <p:txBody>
          <a:bodyPr>
            <a:normAutofit/>
          </a:bodyPr>
          <a:lstStyle/>
          <a:p>
            <a:r>
              <a:rPr lang="en-AU" sz="1800" dirty="0" smtClean="0"/>
              <a:t>In a society where one’s self worth is reliant upon materialistic goods there are dire social consequences.  </a:t>
            </a:r>
          </a:p>
          <a:p>
            <a:endParaRPr lang="en-AU" sz="1800" dirty="0" smtClean="0"/>
          </a:p>
          <a:p>
            <a:r>
              <a:rPr lang="en-AU" sz="1800" dirty="0" smtClean="0"/>
              <a:t>A culture of discontent with what one possesses can contribute to mental health issues such as depression, anxiety, body image and </a:t>
            </a:r>
            <a:r>
              <a:rPr lang="en-AU" sz="1800" dirty="0" smtClean="0"/>
              <a:t>self-esteem </a:t>
            </a:r>
            <a:r>
              <a:rPr lang="en-AU" sz="1800" dirty="0" smtClean="0"/>
              <a:t>issues.</a:t>
            </a:r>
          </a:p>
          <a:p>
            <a:endParaRPr lang="en-AU" sz="1800" dirty="0"/>
          </a:p>
          <a:p>
            <a:r>
              <a:rPr lang="en-AU" sz="1800" dirty="0" smtClean="0"/>
              <a:t>Associating with particular brands can create issues of social exclusion</a:t>
            </a:r>
            <a:r>
              <a:rPr lang="en-AU" sz="1800" dirty="0"/>
              <a:t> </a:t>
            </a:r>
            <a:r>
              <a:rPr lang="en-AU" sz="1800" dirty="0" smtClean="0"/>
              <a:t>and therefore bullying, whereby people are accepted on the basis of possessing particular brands.</a:t>
            </a:r>
          </a:p>
          <a:p>
            <a:pPr marL="0" indent="0">
              <a:buNone/>
            </a:pPr>
            <a:endParaRPr lang="en-AU" sz="1800" dirty="0" smtClean="0"/>
          </a:p>
          <a:p>
            <a:r>
              <a:rPr lang="en-AU" sz="1800" dirty="0" smtClean="0"/>
              <a:t>Financial pressure to keep up with the endless pursuit of the latest product. Whilst children do not directly experience financial pressure, their parents </a:t>
            </a:r>
            <a:endParaRPr lang="en-AU" sz="1800" dirty="0"/>
          </a:p>
          <a:p>
            <a:pPr marL="0" indent="0">
              <a:buNone/>
            </a:pPr>
            <a:r>
              <a:rPr lang="en-AU" sz="1800" dirty="0" smtClean="0"/>
              <a:t>      undoubtedly experience ‘pester pressure’. </a:t>
            </a:r>
            <a:endParaRPr lang="en-A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302134"/>
            <a:ext cx="2286000" cy="152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52"/>
            <a:ext cx="2609969" cy="13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673" y="87890"/>
            <a:ext cx="2362200" cy="160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568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Impacts</a:t>
            </a:r>
            <a:endParaRPr lang="en-AU" dirty="0"/>
          </a:p>
        </p:txBody>
      </p:sp>
      <p:sp>
        <p:nvSpPr>
          <p:cNvPr id="3" name="Content Placeholder 2"/>
          <p:cNvSpPr>
            <a:spLocks noGrp="1"/>
          </p:cNvSpPr>
          <p:nvPr>
            <p:ph idx="1"/>
          </p:nvPr>
        </p:nvSpPr>
        <p:spPr/>
        <p:txBody>
          <a:bodyPr>
            <a:normAutofit/>
          </a:bodyPr>
          <a:lstStyle/>
          <a:p>
            <a:r>
              <a:rPr lang="en-AU" sz="1800" dirty="0" smtClean="0"/>
              <a:t>There is a cultural shift from focus on faith towards focus on the self.</a:t>
            </a:r>
          </a:p>
          <a:p>
            <a:r>
              <a:rPr lang="en-AU" sz="1800" dirty="0" smtClean="0"/>
              <a:t>Teens look for brands/material goods to bring meaning and happiness to their lives as opposed to spirituality and faith.</a:t>
            </a:r>
          </a:p>
          <a:p>
            <a:r>
              <a:rPr lang="en-AU" sz="1800" dirty="0" smtClean="0"/>
              <a:t>The focus on material goods to form their identity removes their spiritual need for something bigger than themselves to give them hope and meaning (i.e. Faith)</a:t>
            </a:r>
          </a:p>
          <a:p>
            <a:endParaRPr lang="en-AU" sz="1800" dirty="0"/>
          </a:p>
          <a:p>
            <a:endParaRPr lang="en-AU"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2518318" cy="2606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1800" y="4114800"/>
            <a:ext cx="242053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VERSUS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117" y="3429000"/>
            <a:ext cx="3473532"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768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The Catholic Church on     consumerism…..</a:t>
            </a:r>
            <a:endParaRPr lang="en-AU" dirty="0"/>
          </a:p>
        </p:txBody>
      </p:sp>
      <p:sp>
        <p:nvSpPr>
          <p:cNvPr id="3" name="Content Placeholder 2"/>
          <p:cNvSpPr>
            <a:spLocks noGrp="1"/>
          </p:cNvSpPr>
          <p:nvPr>
            <p:ph idx="1"/>
          </p:nvPr>
        </p:nvSpPr>
        <p:spPr>
          <a:xfrm>
            <a:off x="76200" y="1600200"/>
            <a:ext cx="8991600" cy="4953000"/>
          </a:xfrm>
        </p:spPr>
        <p:txBody>
          <a:bodyPr>
            <a:normAutofit/>
          </a:bodyPr>
          <a:lstStyle/>
          <a:p>
            <a:pPr marL="0" indent="0">
              <a:buNone/>
            </a:pPr>
            <a:endParaRPr lang="en-AU" sz="1400" dirty="0" smtClean="0"/>
          </a:p>
          <a:p>
            <a:pPr marL="0" indent="0">
              <a:buNone/>
            </a:pPr>
            <a:endParaRPr lang="en-AU" sz="1400" dirty="0"/>
          </a:p>
          <a:p>
            <a:pPr marL="0" indent="0">
              <a:buNone/>
            </a:pPr>
            <a:endParaRPr lang="en-AU" sz="1400" dirty="0" smtClean="0"/>
          </a:p>
          <a:p>
            <a:pPr marL="0" indent="0">
              <a:buNone/>
            </a:pPr>
            <a:r>
              <a:rPr lang="en-AU" sz="1600" b="1" dirty="0"/>
              <a:t>Pope Francis has commented on humans’ overconsumption of material goods and the “culture of waste” that characterises the modern world</a:t>
            </a:r>
            <a:r>
              <a:rPr lang="en-AU" sz="1600" b="1" dirty="0" smtClean="0"/>
              <a:t>.</a:t>
            </a:r>
          </a:p>
          <a:p>
            <a:pPr marL="0" indent="0">
              <a:buNone/>
            </a:pPr>
            <a:endParaRPr lang="en-AU" sz="1600" b="1" dirty="0"/>
          </a:p>
          <a:p>
            <a:pPr marL="0" indent="0">
              <a:buNone/>
            </a:pPr>
            <a:r>
              <a:rPr lang="en-AU" sz="1600" b="1" dirty="0"/>
              <a:t>He said:  “[W]e are often driven by pride of domination, of possessions, manipulation, of exploitation; we do not ‘care’ for [creation], we do not respect it, we do not consider it as a free gift that we must care for. We are losing the attitude of wonder, contemplation, listening to creation</a:t>
            </a:r>
            <a:r>
              <a:rPr lang="en-AU" sz="1600" b="1" dirty="0" smtClean="0"/>
              <a:t>…..”</a:t>
            </a:r>
          </a:p>
          <a:p>
            <a:pPr marL="0" indent="0">
              <a:buNone/>
            </a:pPr>
            <a:endParaRPr lang="en-AU" sz="1600" b="1" dirty="0"/>
          </a:p>
          <a:p>
            <a:pPr marL="0" indent="0">
              <a:buNone/>
            </a:pPr>
            <a:r>
              <a:rPr lang="en-AU" sz="1600" b="1" dirty="0"/>
              <a:t>He also discusses how materialism compromises “human ecology.” The Pope said</a:t>
            </a:r>
            <a:r>
              <a:rPr lang="en-AU" sz="1600" b="1" dirty="0" smtClean="0"/>
              <a:t>:</a:t>
            </a:r>
          </a:p>
          <a:p>
            <a:pPr marL="0" indent="0">
              <a:buNone/>
            </a:pPr>
            <a:endParaRPr lang="en-AU" sz="1600" b="1" dirty="0"/>
          </a:p>
          <a:p>
            <a:pPr marL="0" indent="0">
              <a:buNone/>
            </a:pPr>
            <a:r>
              <a:rPr lang="en-AU" sz="1600" b="1" dirty="0"/>
              <a:t>“Men and women are sacrificed to the idols of profit and consumption: it is the ‘culture of waste’….Yet these things become the norm: that some homeless people die of cold on the streets is not news. In contrast, a ten point drop on the stock markets of some cities is a tragedy. A person dying is not news, but if the stock markets drop ten points it is a tragedy! Thus people are disposed of, as if they were trash.”</a:t>
            </a:r>
          </a:p>
          <a:p>
            <a:pPr marL="0" indent="0">
              <a:buNone/>
            </a:pPr>
            <a:endParaRPr lang="en-A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709"/>
            <a:ext cx="21145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5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The Catholic Church on             </a:t>
            </a:r>
            <a:br>
              <a:rPr lang="en-AU" dirty="0" smtClean="0"/>
            </a:br>
            <a:r>
              <a:rPr lang="en-AU" dirty="0" smtClean="0"/>
              <a:t>                consumerism…(continued.)</a:t>
            </a:r>
            <a:endParaRPr lang="en-AU" dirty="0"/>
          </a:p>
        </p:txBody>
      </p:sp>
      <p:sp>
        <p:nvSpPr>
          <p:cNvPr id="3" name="Content Placeholder 2"/>
          <p:cNvSpPr>
            <a:spLocks noGrp="1"/>
          </p:cNvSpPr>
          <p:nvPr>
            <p:ph idx="1"/>
          </p:nvPr>
        </p:nvSpPr>
        <p:spPr>
          <a:xfrm>
            <a:off x="138545" y="1905000"/>
            <a:ext cx="8991600" cy="4724400"/>
          </a:xfrm>
        </p:spPr>
        <p:txBody>
          <a:bodyPr>
            <a:normAutofit/>
          </a:bodyPr>
          <a:lstStyle/>
          <a:p>
            <a:pPr marL="0" indent="0">
              <a:buNone/>
            </a:pPr>
            <a:endParaRPr lang="en-AU" sz="1400" dirty="0" smtClean="0"/>
          </a:p>
          <a:p>
            <a:pPr marL="0" indent="0">
              <a:buNone/>
            </a:pPr>
            <a:endParaRPr lang="en-AU" sz="1400" dirty="0"/>
          </a:p>
          <a:p>
            <a:pPr marL="0" indent="0">
              <a:buNone/>
            </a:pPr>
            <a:endParaRPr lang="en-AU" sz="1400" dirty="0" smtClean="0"/>
          </a:p>
          <a:p>
            <a:pPr marL="0" indent="0">
              <a:buNone/>
            </a:pPr>
            <a:r>
              <a:rPr lang="en-AU" sz="1800" b="1" dirty="0" smtClean="0"/>
              <a:t>Pope Francis suggests </a:t>
            </a:r>
            <a:r>
              <a:rPr lang="en-AU" sz="1800" b="1" dirty="0"/>
              <a:t>some social and ethical commitments that humans should embrace</a:t>
            </a:r>
            <a:r>
              <a:rPr lang="en-AU" sz="1800" b="1" dirty="0" smtClean="0"/>
              <a:t>:</a:t>
            </a:r>
          </a:p>
          <a:p>
            <a:pPr marL="0" indent="0">
              <a:buNone/>
            </a:pPr>
            <a:endParaRPr lang="en-AU" sz="1800" b="1" dirty="0"/>
          </a:p>
          <a:p>
            <a:pPr marL="0" indent="0">
              <a:buNone/>
            </a:pPr>
            <a:r>
              <a:rPr lang="en-AU" sz="1800" b="1" dirty="0"/>
              <a:t>-make a serious commitment to respect and protect creation</a:t>
            </a:r>
          </a:p>
          <a:p>
            <a:pPr marL="0" indent="0">
              <a:buNone/>
            </a:pPr>
            <a:r>
              <a:rPr lang="en-AU" sz="1800" b="1" dirty="0"/>
              <a:t>- to be attentive to every person</a:t>
            </a:r>
          </a:p>
          <a:p>
            <a:pPr marL="0" indent="0">
              <a:buNone/>
            </a:pPr>
            <a:r>
              <a:rPr lang="en-AU" sz="1800" b="1" dirty="0"/>
              <a:t>-to counter the culture of waste and disposable</a:t>
            </a:r>
          </a:p>
          <a:p>
            <a:pPr marL="0" indent="0">
              <a:buNone/>
            </a:pPr>
            <a:r>
              <a:rPr lang="en-AU" sz="1800" b="1" dirty="0"/>
              <a:t>-to promote a culture of solidarity and of encounter</a:t>
            </a:r>
          </a:p>
          <a:p>
            <a:pPr marL="0" indent="0">
              <a:buNone/>
            </a:pPr>
            <a:endParaRPr lang="en-AU" sz="1800" b="1" dirty="0"/>
          </a:p>
          <a:p>
            <a:pPr marL="0" indent="0">
              <a:buNone/>
            </a:pPr>
            <a:r>
              <a:rPr lang="en-AU" sz="1800" b="1" dirty="0"/>
              <a:t>These could be addressed in Religious Education classes where students could develop practical strategies to fulfil these commitments</a:t>
            </a:r>
            <a:r>
              <a:rPr lang="en-AU" sz="1800" b="1" dirty="0" smtClean="0"/>
              <a:t>.</a:t>
            </a:r>
          </a:p>
          <a:p>
            <a:pPr marL="0" indent="0">
              <a:buNone/>
            </a:pPr>
            <a:endParaRPr lang="en-AU" sz="1800" b="1" dirty="0"/>
          </a:p>
          <a:p>
            <a:pPr marL="0" indent="0">
              <a:buNone/>
            </a:pPr>
            <a:r>
              <a:rPr lang="en-AU" sz="1400" dirty="0" smtClean="0"/>
              <a:t>http</a:t>
            </a:r>
            <a:r>
              <a:rPr lang="en-AU" sz="1400" dirty="0"/>
              <a:t>://millennialjournal.com/2013/06/06/pope-francis-on-consumerism-environmental-ecology-and-human-ecology/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709"/>
            <a:ext cx="21145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652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Positive impacts of branding and consumerism upon teenagers</a:t>
            </a:r>
            <a:endParaRPr lang="en-AU" dirty="0"/>
          </a:p>
        </p:txBody>
      </p:sp>
      <p:sp>
        <p:nvSpPr>
          <p:cNvPr id="3" name="Content Placeholder 2"/>
          <p:cNvSpPr>
            <a:spLocks noGrp="1"/>
          </p:cNvSpPr>
          <p:nvPr>
            <p:ph idx="1"/>
          </p:nvPr>
        </p:nvSpPr>
        <p:spPr/>
        <p:txBody>
          <a:bodyPr>
            <a:normAutofit/>
          </a:bodyPr>
          <a:lstStyle/>
          <a:p>
            <a:r>
              <a:rPr lang="en-AU" sz="2000" dirty="0" smtClean="0"/>
              <a:t>If teenagers are educated about branding and consumerism and its powerful influence, they will be better informed to make their own judgements about whether or not they want to buy and identify with these brands</a:t>
            </a:r>
            <a:r>
              <a:rPr lang="en-AU" sz="2000" dirty="0" smtClean="0"/>
              <a:t>. Thus, it can develop resilience. </a:t>
            </a:r>
            <a:endParaRPr lang="en-AU" sz="2000" dirty="0" smtClean="0"/>
          </a:p>
          <a:p>
            <a:endParaRPr lang="en-AU" sz="2000" dirty="0"/>
          </a:p>
          <a:p>
            <a:r>
              <a:rPr lang="en-AU" sz="2000" dirty="0" smtClean="0"/>
              <a:t>Brands do help teens to achieve peer acceptance and a sense of self worth (but this masks the problematic nature of branding in the first place).</a:t>
            </a:r>
          </a:p>
          <a:p>
            <a:endParaRPr lang="en-AU" sz="2000" dirty="0"/>
          </a:p>
          <a:p>
            <a:r>
              <a:rPr lang="en-AU" sz="2000" dirty="0" smtClean="0"/>
              <a:t>Some brands can promote more positive values and messages about health and fitness. E.g. Lorna Jane active wear and Subway restaurants</a:t>
            </a:r>
          </a:p>
          <a:p>
            <a:endParaRPr lang="en-AU" sz="2000" dirty="0"/>
          </a:p>
          <a:p>
            <a:pPr marL="0" indent="0">
              <a:buNone/>
            </a:pPr>
            <a:endParaRPr lang="en-AU" sz="2000" dirty="0" smtClean="0"/>
          </a:p>
          <a:p>
            <a:endParaRPr lang="en-AU" sz="2000" dirty="0"/>
          </a:p>
          <a:p>
            <a:endParaRPr lang="en-AU"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5029200"/>
            <a:ext cx="317961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645" y="5029200"/>
            <a:ext cx="2857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82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Bibliography</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sz="2800" dirty="0" smtClean="0"/>
              <a:t>Websites:</a:t>
            </a:r>
          </a:p>
          <a:p>
            <a:pPr marL="0" indent="0">
              <a:buNone/>
            </a:pPr>
            <a:r>
              <a:rPr lang="en-AU" sz="1400" dirty="0">
                <a:hlinkClick r:id="rId2"/>
              </a:rPr>
              <a:t>http://millennialjournal.com/2013/06/06/pope-francis-on-consumerism-environmental-ecology-and-human-ecology</a:t>
            </a:r>
            <a:r>
              <a:rPr lang="en-AU" sz="1400" dirty="0" smtClean="0">
                <a:hlinkClick r:id="rId2"/>
              </a:rPr>
              <a:t>/</a:t>
            </a:r>
            <a:r>
              <a:rPr lang="en-AU" sz="1400" dirty="0" smtClean="0"/>
              <a:t> </a:t>
            </a:r>
          </a:p>
          <a:p>
            <a:pPr marL="0" indent="0">
              <a:buNone/>
            </a:pPr>
            <a:endParaRPr lang="en-AU" sz="1400" dirty="0"/>
          </a:p>
          <a:p>
            <a:pPr marL="0" indent="0">
              <a:buNone/>
            </a:pPr>
            <a:r>
              <a:rPr lang="en-AU" sz="1400" u="sng" dirty="0">
                <a:solidFill>
                  <a:srgbClr val="0033CC"/>
                </a:solidFill>
              </a:rPr>
              <a:t>http://healthculturesociety.wikispaces.com/Development+of+social+identity+through+consumption+-+how+is+this+affecting+our+youth%3F </a:t>
            </a:r>
          </a:p>
          <a:p>
            <a:pPr marL="0" indent="0">
              <a:buNone/>
            </a:pPr>
            <a:endParaRPr lang="en-AU" sz="1400" u="sng" dirty="0" smtClean="0">
              <a:solidFill>
                <a:srgbClr val="0033CC"/>
              </a:solidFill>
            </a:endParaRPr>
          </a:p>
          <a:p>
            <a:pPr marL="0" indent="0">
              <a:buNone/>
            </a:pPr>
            <a:r>
              <a:rPr lang="en-AU" sz="1400" u="sng" dirty="0" smtClean="0">
                <a:solidFill>
                  <a:srgbClr val="0033CC"/>
                </a:solidFill>
              </a:rPr>
              <a:t>fulleryouthinstitute.org</a:t>
            </a:r>
          </a:p>
          <a:p>
            <a:pPr marL="0" indent="0">
              <a:buNone/>
            </a:pPr>
            <a:endParaRPr lang="en-AU" sz="1400" u="sng" dirty="0">
              <a:solidFill>
                <a:srgbClr val="0033CC"/>
              </a:solidFill>
            </a:endParaRPr>
          </a:p>
          <a:p>
            <a:pPr marL="0" indent="0">
              <a:buNone/>
            </a:pPr>
            <a:r>
              <a:rPr lang="en-AU" sz="1400" u="sng" dirty="0">
                <a:solidFill>
                  <a:srgbClr val="0033CC"/>
                </a:solidFill>
                <a:hlinkClick r:id="rId3"/>
              </a:rPr>
              <a:t>http://</a:t>
            </a:r>
            <a:r>
              <a:rPr lang="en-AU" sz="1400" u="sng" dirty="0" smtClean="0">
                <a:solidFill>
                  <a:srgbClr val="0033CC"/>
                </a:solidFill>
                <a:hlinkClick r:id="rId3"/>
              </a:rPr>
              <a:t>mediasmarts.ca/marketing-consumerism/marketing-and-consumerism-special-issues-tweens-and-teens</a:t>
            </a:r>
            <a:endParaRPr lang="en-AU" sz="1400" u="sng" dirty="0" smtClean="0">
              <a:solidFill>
                <a:srgbClr val="0033CC"/>
              </a:solidFill>
            </a:endParaRPr>
          </a:p>
          <a:p>
            <a:pPr marL="0" indent="0">
              <a:buNone/>
            </a:pPr>
            <a:r>
              <a:rPr lang="en-AU" sz="2800" dirty="0" smtClean="0"/>
              <a:t>Journal Articles:</a:t>
            </a:r>
          </a:p>
          <a:p>
            <a:pPr marL="0" indent="0">
              <a:buNone/>
            </a:pPr>
            <a:r>
              <a:rPr lang="nn-NO" sz="1400" dirty="0" smtClean="0"/>
              <a:t>Isaksen, K.J., &amp; Roper, S</a:t>
            </a:r>
            <a:r>
              <a:rPr lang="en-AU" sz="1400" dirty="0" smtClean="0"/>
              <a:t>. </a:t>
            </a:r>
            <a:r>
              <a:rPr lang="en-AU" sz="1400" dirty="0"/>
              <a:t>(2012). The Commodification of Self-Esteem: Branding and British Teenagers. </a:t>
            </a:r>
            <a:r>
              <a:rPr lang="en-AU" sz="1400" i="1" dirty="0"/>
              <a:t>Psychology &amp; </a:t>
            </a:r>
            <a:r>
              <a:rPr lang="en-AU" sz="1400" i="1" dirty="0" smtClean="0"/>
              <a:t>Marketing, 29 (3), 117-135.</a:t>
            </a:r>
            <a:endParaRPr lang="en-AU" sz="1400" i="1" dirty="0"/>
          </a:p>
          <a:p>
            <a:pPr marL="0" indent="0">
              <a:buNone/>
            </a:pPr>
            <a:endParaRPr lang="en-AU" sz="2800" dirty="0" smtClean="0"/>
          </a:p>
          <a:p>
            <a:pPr marL="0" indent="0">
              <a:buNone/>
            </a:pPr>
            <a:r>
              <a:rPr lang="en-AU" sz="2800" dirty="0" smtClean="0"/>
              <a:t>Google Books:</a:t>
            </a:r>
          </a:p>
          <a:p>
            <a:pPr marL="0" indent="0">
              <a:buNone/>
            </a:pPr>
            <a:endParaRPr lang="en-AU" sz="1400" u="sng" dirty="0">
              <a:solidFill>
                <a:srgbClr val="0033CC"/>
              </a:solidFill>
            </a:endParaRPr>
          </a:p>
          <a:p>
            <a:pPr marL="0" indent="0">
              <a:buNone/>
            </a:pPr>
            <a:r>
              <a:rPr lang="en-AU" sz="1400" dirty="0" smtClean="0"/>
              <a:t>Quart, A. (2003). </a:t>
            </a:r>
            <a:r>
              <a:rPr lang="en-AU" sz="1400" i="1" dirty="0" smtClean="0"/>
              <a:t>Branded. </a:t>
            </a:r>
            <a:r>
              <a:rPr lang="en-AU" sz="1400" dirty="0" smtClean="0"/>
              <a:t>New York, NY: Perseus Publishing.</a:t>
            </a:r>
            <a:endParaRPr lang="en-AU" sz="1400" dirty="0" smtClean="0"/>
          </a:p>
          <a:p>
            <a:pPr marL="0" indent="0">
              <a:buNone/>
            </a:pPr>
            <a:endParaRPr lang="en-AU" sz="1400" dirty="0"/>
          </a:p>
          <a:p>
            <a:pPr marL="0" indent="0">
              <a:buNone/>
            </a:pPr>
            <a:endParaRPr lang="en-AU" sz="1400" dirty="0"/>
          </a:p>
        </p:txBody>
      </p:sp>
    </p:spTree>
    <p:extLst>
      <p:ext uri="{BB962C8B-B14F-4D97-AF65-F5344CB8AC3E}">
        <p14:creationId xmlns:p14="http://schemas.microsoft.com/office/powerpoint/2010/main" val="220095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599" y="2542309"/>
            <a:ext cx="3430249" cy="22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915" y="2542309"/>
            <a:ext cx="3430249" cy="22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386" y="20781"/>
            <a:ext cx="2624138" cy="229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311" y="34636"/>
            <a:ext cx="1553689" cy="217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88462"/>
            <a:ext cx="1698914" cy="236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0" y="5000625"/>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46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Initial reflection questions</a:t>
            </a:r>
            <a:endParaRPr lang="en-AU" dirty="0"/>
          </a:p>
        </p:txBody>
      </p:sp>
      <p:sp>
        <p:nvSpPr>
          <p:cNvPr id="5" name="Content Placeholder 4"/>
          <p:cNvSpPr>
            <a:spLocks noGrp="1"/>
          </p:cNvSpPr>
          <p:nvPr>
            <p:ph idx="1"/>
          </p:nvPr>
        </p:nvSpPr>
        <p:spPr/>
        <p:txBody>
          <a:bodyPr/>
          <a:lstStyle/>
          <a:p>
            <a:r>
              <a:rPr lang="en-AU" sz="1800" dirty="0" smtClean="0"/>
              <a:t>What brands do you see advertised regularly on TV, in magazines and on social media?</a:t>
            </a:r>
          </a:p>
          <a:p>
            <a:endParaRPr lang="en-AU" sz="1800" dirty="0"/>
          </a:p>
          <a:p>
            <a:r>
              <a:rPr lang="en-AU" sz="1800" dirty="0" smtClean="0"/>
              <a:t>What factors influence whether you purchase products from particular brands?</a:t>
            </a:r>
          </a:p>
          <a:p>
            <a:endParaRPr lang="en-AU" sz="1800" dirty="0" smtClean="0"/>
          </a:p>
          <a:p>
            <a:r>
              <a:rPr lang="en-AU" sz="1800" dirty="0" smtClean="0"/>
              <a:t>Do you feel pressure to buy particular products/brands? Why/Why not?</a:t>
            </a:r>
          </a:p>
          <a:p>
            <a:endParaRPr lang="en-AU" sz="1800" dirty="0"/>
          </a:p>
          <a:p>
            <a:r>
              <a:rPr lang="en-AU" sz="1800" dirty="0" smtClean="0"/>
              <a:t>Do you believe that branding and marketing has a positive/problematic presence in society for individuals (particularly teenagers)?</a:t>
            </a:r>
            <a:endParaRPr lang="en-AU" sz="1800" dirty="0"/>
          </a:p>
          <a:p>
            <a:pPr marL="0" indent="0">
              <a:buNone/>
            </a:pPr>
            <a:endParaRPr lang="en-AU" dirty="0"/>
          </a:p>
        </p:txBody>
      </p:sp>
    </p:spTree>
    <p:extLst>
      <p:ext uri="{BB962C8B-B14F-4D97-AF65-F5344CB8AC3E}">
        <p14:creationId xmlns:p14="http://schemas.microsoft.com/office/powerpoint/2010/main" val="15948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terminology</a:t>
            </a:r>
            <a:endParaRPr lang="en-AU" dirty="0"/>
          </a:p>
        </p:txBody>
      </p:sp>
      <p:sp>
        <p:nvSpPr>
          <p:cNvPr id="3" name="Content Placeholder 2"/>
          <p:cNvSpPr>
            <a:spLocks noGrp="1"/>
          </p:cNvSpPr>
          <p:nvPr>
            <p:ph idx="1"/>
          </p:nvPr>
        </p:nvSpPr>
        <p:spPr>
          <a:xfrm>
            <a:off x="457200" y="1143000"/>
            <a:ext cx="8229600" cy="5410200"/>
          </a:xfrm>
        </p:spPr>
        <p:txBody>
          <a:bodyPr>
            <a:normAutofit/>
          </a:bodyPr>
          <a:lstStyle/>
          <a:p>
            <a:r>
              <a:rPr lang="en-AU" u="sng" dirty="0" smtClean="0"/>
              <a:t>Brand:</a:t>
            </a:r>
          </a:p>
          <a:p>
            <a:pPr marL="0" indent="0">
              <a:buNone/>
            </a:pPr>
            <a:r>
              <a:rPr lang="en-AU" sz="1800" dirty="0" smtClean="0"/>
              <a:t>An idea or image of a product that consumers connect with by recognising a name or logo of the company it is associated with.</a:t>
            </a:r>
          </a:p>
          <a:p>
            <a:pPr marL="0" indent="0">
              <a:buNone/>
            </a:pPr>
            <a:r>
              <a:rPr lang="en-AU" sz="1800" dirty="0" smtClean="0"/>
              <a:t>E.g. Rip Curl Swimwear  </a:t>
            </a:r>
          </a:p>
          <a:p>
            <a:pPr marL="0" indent="0">
              <a:buNone/>
            </a:pPr>
            <a:endParaRPr lang="en-AU" sz="1800" dirty="0"/>
          </a:p>
          <a:p>
            <a:r>
              <a:rPr lang="en-AU" u="sng" dirty="0" smtClean="0"/>
              <a:t>Branding:</a:t>
            </a:r>
          </a:p>
          <a:p>
            <a:pPr marL="0" indent="0">
              <a:buNone/>
            </a:pPr>
            <a:r>
              <a:rPr lang="en-AU" sz="1800" dirty="0" smtClean="0"/>
              <a:t>The idea or image of the brand is advertised so it is recognised by an increasing number of people. Through effective branding, a good reputation is established that consumers strive to be associated </a:t>
            </a:r>
            <a:r>
              <a:rPr lang="en-AU" sz="1800" dirty="0"/>
              <a:t>with. </a:t>
            </a:r>
            <a:endParaRPr lang="en-AU" sz="1800" dirty="0" smtClean="0"/>
          </a:p>
          <a:p>
            <a:pPr marL="0" indent="0">
              <a:buNone/>
            </a:pPr>
            <a:r>
              <a:rPr lang="en-AU" sz="1800" dirty="0" smtClean="0"/>
              <a:t>E.g. (See advertisement at: </a:t>
            </a:r>
            <a:r>
              <a:rPr lang="en-AU" sz="1800" dirty="0" smtClean="0">
                <a:hlinkClick r:id="rId2"/>
              </a:rPr>
              <a:t>http</a:t>
            </a:r>
            <a:r>
              <a:rPr lang="en-AU" sz="1800" dirty="0">
                <a:hlinkClick r:id="rId2"/>
              </a:rPr>
              <a:t>://</a:t>
            </a:r>
            <a:r>
              <a:rPr lang="en-AU" sz="1800" dirty="0" smtClean="0">
                <a:hlinkClick r:id="rId2"/>
              </a:rPr>
              <a:t>www.ripcurl.com.au/shop/girls/swimwear.html</a:t>
            </a:r>
            <a:r>
              <a:rPr lang="en-AU" sz="1800" dirty="0" smtClean="0"/>
              <a:t> )    The branding of Rip Curl Swimwear is associated with physical attractiveness, surf culture and travel to beach destinations.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105400"/>
            <a:ext cx="2819400" cy="160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266" y="2136982"/>
            <a:ext cx="2402966" cy="113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271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AU" dirty="0" smtClean="0"/>
              <a:t>Key terminology continued….</a:t>
            </a:r>
            <a:endParaRPr lang="en-AU" dirty="0"/>
          </a:p>
        </p:txBody>
      </p:sp>
      <p:sp>
        <p:nvSpPr>
          <p:cNvPr id="3" name="Content Placeholder 2"/>
          <p:cNvSpPr>
            <a:spLocks noGrp="1"/>
          </p:cNvSpPr>
          <p:nvPr>
            <p:ph idx="1"/>
          </p:nvPr>
        </p:nvSpPr>
        <p:spPr/>
        <p:txBody>
          <a:bodyPr/>
          <a:lstStyle/>
          <a:p>
            <a:r>
              <a:rPr lang="en-AU" dirty="0" smtClean="0"/>
              <a:t>Consumerism:</a:t>
            </a:r>
          </a:p>
          <a:p>
            <a:pPr marL="0" indent="0">
              <a:buNone/>
            </a:pPr>
            <a:r>
              <a:rPr lang="en-AU" sz="1800" dirty="0" smtClean="0"/>
              <a:t>This is a social and economical ideology which looks at the acquisition and consumption of </a:t>
            </a:r>
            <a:r>
              <a:rPr lang="en-AU" sz="1800" dirty="0" smtClean="0"/>
              <a:t>material goods.</a:t>
            </a:r>
            <a:endParaRPr lang="en-AU" sz="1800" dirty="0" smtClean="0"/>
          </a:p>
          <a:p>
            <a:pPr marL="0" indent="0">
              <a:buNone/>
            </a:pPr>
            <a:r>
              <a:rPr lang="en-AU" sz="1800" dirty="0" smtClean="0"/>
              <a:t>It reflects an attitude that it is desirable to spend one’s money on goods, particularly brands and products that are perceived to increase one’s sense of worth.</a:t>
            </a:r>
          </a:p>
          <a:p>
            <a:pPr marL="0" indent="0">
              <a:buNone/>
            </a:pPr>
            <a:r>
              <a:rPr lang="en-AU" sz="1800" dirty="0" smtClean="0"/>
              <a:t>All groups of society are consumers (to various extents). Thus, different brands are marketed to appeal to various groups. I.e. children, tweens, teenagers, adults, </a:t>
            </a:r>
            <a:r>
              <a:rPr lang="en-AU" sz="1800" dirty="0" smtClean="0"/>
              <a:t>elderly, male, female.</a:t>
            </a:r>
            <a:endParaRPr lang="en-AU" sz="1800" dirty="0" smtClean="0"/>
          </a:p>
          <a:p>
            <a:pPr marL="0" indent="0">
              <a:buNone/>
            </a:pP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745" y="4038600"/>
            <a:ext cx="3352800" cy="215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58145" y="6373550"/>
            <a:ext cx="4572000" cy="461665"/>
          </a:xfrm>
          <a:prstGeom prst="rect">
            <a:avLst/>
          </a:prstGeom>
        </p:spPr>
        <p:txBody>
          <a:bodyPr>
            <a:spAutoFit/>
          </a:bodyPr>
          <a:lstStyle/>
          <a:p>
            <a:r>
              <a:rPr lang="en-AU" sz="1200" dirty="0"/>
              <a:t>Johnathan Darby's from his New Solo Show "Generation Y?" Signal Gallery, London Sep 18, 2009.</a:t>
            </a:r>
          </a:p>
        </p:txBody>
      </p:sp>
    </p:spTree>
    <p:extLst>
      <p:ext uri="{BB962C8B-B14F-4D97-AF65-F5344CB8AC3E}">
        <p14:creationId xmlns:p14="http://schemas.microsoft.com/office/powerpoint/2010/main" val="3717070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does branding and consumerism have to do with teenagers?</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endParaRPr lang="en-AU" sz="1800" dirty="0"/>
          </a:p>
          <a:p>
            <a:r>
              <a:rPr lang="en-AU" sz="1800" b="1" dirty="0"/>
              <a:t>Marketing for major brands targets children and adolescents. </a:t>
            </a:r>
            <a:endParaRPr lang="en-AU" sz="1800" b="1" dirty="0" smtClean="0"/>
          </a:p>
          <a:p>
            <a:pPr marL="0" indent="0">
              <a:buNone/>
            </a:pPr>
            <a:r>
              <a:rPr lang="en-AU" sz="1800" b="1" dirty="0" smtClean="0"/>
              <a:t>For example:  major food companies (Coca Cola, Mc Donald's, Subway), Apple technology, major clothing brands such as Rip Curl, Nike, Adidas, Billabong and </a:t>
            </a:r>
            <a:r>
              <a:rPr lang="en-AU" sz="1800" b="1" dirty="0" smtClean="0"/>
              <a:t>Supre</a:t>
            </a:r>
            <a:r>
              <a:rPr lang="en-AU" sz="1800" b="1" dirty="0" smtClean="0"/>
              <a:t>.  </a:t>
            </a:r>
          </a:p>
          <a:p>
            <a:endParaRPr lang="en-AU" sz="1800" b="1" dirty="0"/>
          </a:p>
          <a:p>
            <a:endParaRPr lang="en-AU" sz="1800" b="1" dirty="0" smtClean="0"/>
          </a:p>
          <a:p>
            <a:endParaRPr lang="en-AU" sz="1800" b="1" dirty="0"/>
          </a:p>
          <a:p>
            <a:endParaRPr lang="en-AU" sz="1800" b="1" dirty="0" smtClean="0"/>
          </a:p>
          <a:p>
            <a:endParaRPr lang="en-AU" sz="1800" b="1" dirty="0" smtClean="0"/>
          </a:p>
          <a:p>
            <a:endParaRPr lang="en-AU" sz="1800" b="1" dirty="0"/>
          </a:p>
          <a:p>
            <a:endParaRPr lang="en-AU" sz="1800" b="1" dirty="0"/>
          </a:p>
          <a:p>
            <a:r>
              <a:rPr lang="en-AU" sz="1800" b="1" dirty="0" smtClean="0"/>
              <a:t>Children </a:t>
            </a:r>
            <a:r>
              <a:rPr lang="en-AU" sz="1800" b="1" dirty="0"/>
              <a:t>in this age group are  vulnerable and marketing capitalises on their desire to fit in and be </a:t>
            </a:r>
            <a:r>
              <a:rPr lang="en-AU" sz="1800" b="1" dirty="0" smtClean="0"/>
              <a:t>‘cool’. </a:t>
            </a:r>
          </a:p>
          <a:p>
            <a:endParaRPr lang="en-AU" sz="1800" b="1" dirty="0"/>
          </a:p>
          <a:p>
            <a:r>
              <a:rPr lang="en-AU" sz="1800" b="1" dirty="0" smtClean="0"/>
              <a:t>Branding </a:t>
            </a:r>
            <a:r>
              <a:rPr lang="en-AU" sz="1800" b="1" dirty="0"/>
              <a:t>and trends define what is ‘cool’ and what a child must wear or own </a:t>
            </a:r>
            <a:r>
              <a:rPr lang="en-AU" sz="1800" b="1" dirty="0" smtClean="0"/>
              <a:t>if </a:t>
            </a:r>
            <a:r>
              <a:rPr lang="en-AU" sz="1800" b="1" dirty="0"/>
              <a:t>they want to belong.</a:t>
            </a:r>
          </a:p>
          <a:p>
            <a:endParaRPr lang="en-AU"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927" y="2895600"/>
            <a:ext cx="2640315" cy="163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2971472" cy="166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778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are teens exposed to branding?</a:t>
            </a:r>
            <a:endParaRPr lang="en-AU" dirty="0"/>
          </a:p>
        </p:txBody>
      </p:sp>
      <p:sp>
        <p:nvSpPr>
          <p:cNvPr id="3" name="Content Placeholder 2"/>
          <p:cNvSpPr>
            <a:spLocks noGrp="1"/>
          </p:cNvSpPr>
          <p:nvPr>
            <p:ph idx="1"/>
          </p:nvPr>
        </p:nvSpPr>
        <p:spPr>
          <a:xfrm>
            <a:off x="457200" y="1600200"/>
            <a:ext cx="8458200" cy="4876800"/>
          </a:xfrm>
        </p:spPr>
        <p:txBody>
          <a:bodyPr>
            <a:normAutofit/>
          </a:bodyPr>
          <a:lstStyle/>
          <a:p>
            <a:pPr marL="0" indent="0">
              <a:buNone/>
            </a:pPr>
            <a:r>
              <a:rPr lang="en-AU" sz="1900" b="1" dirty="0" smtClean="0"/>
              <a:t>-Television commercials</a:t>
            </a:r>
          </a:p>
          <a:p>
            <a:pPr marL="0" indent="0">
              <a:buNone/>
            </a:pPr>
            <a:r>
              <a:rPr lang="en-AU" sz="1900" dirty="0"/>
              <a:t>The advertisements for particular brands </a:t>
            </a:r>
            <a:r>
              <a:rPr lang="en-AU" sz="1900" dirty="0" smtClean="0"/>
              <a:t>often appear </a:t>
            </a:r>
            <a:r>
              <a:rPr lang="en-AU" sz="1900" dirty="0"/>
              <a:t>during </a:t>
            </a:r>
            <a:r>
              <a:rPr lang="en-AU" sz="1900" dirty="0" smtClean="0"/>
              <a:t>TV </a:t>
            </a:r>
            <a:r>
              <a:rPr lang="en-AU" sz="1900" dirty="0"/>
              <a:t>programs  that children of this age watch. </a:t>
            </a:r>
            <a:endParaRPr lang="en-AU" sz="1900" dirty="0" smtClean="0"/>
          </a:p>
          <a:p>
            <a:pPr marL="0" indent="0">
              <a:buNone/>
            </a:pPr>
            <a:r>
              <a:rPr lang="en-AU" sz="1900" dirty="0" smtClean="0"/>
              <a:t>-</a:t>
            </a:r>
            <a:r>
              <a:rPr lang="en-AU" sz="1900" b="1" dirty="0" smtClean="0"/>
              <a:t>Teen </a:t>
            </a:r>
            <a:r>
              <a:rPr lang="en-AU" sz="1900" b="1" dirty="0"/>
              <a:t>magazines </a:t>
            </a:r>
            <a:endParaRPr lang="en-AU" sz="1900" b="1" dirty="0" smtClean="0"/>
          </a:p>
          <a:p>
            <a:pPr marL="0" indent="0">
              <a:buNone/>
            </a:pPr>
            <a:r>
              <a:rPr lang="en-AU" sz="1900" b="1" dirty="0" smtClean="0"/>
              <a:t>-Advertising on social media </a:t>
            </a:r>
          </a:p>
          <a:p>
            <a:pPr marL="0" indent="0">
              <a:buNone/>
            </a:pPr>
            <a:r>
              <a:rPr lang="en-AU" sz="1900" b="1" dirty="0" smtClean="0"/>
              <a:t>-Their peers</a:t>
            </a:r>
          </a:p>
          <a:p>
            <a:pPr marL="0" indent="0">
              <a:buNone/>
            </a:pPr>
            <a:r>
              <a:rPr lang="en-AU" sz="1900" b="1" dirty="0" smtClean="0"/>
              <a:t>-Product placement in films and TV programs</a:t>
            </a:r>
            <a:endParaRPr lang="en-AU" sz="1900" b="1" dirty="0"/>
          </a:p>
          <a:p>
            <a:pPr marL="0" indent="0">
              <a:buNone/>
            </a:pPr>
            <a:endParaRPr lang="en-AU" sz="1900" dirty="0" smtClean="0"/>
          </a:p>
          <a:p>
            <a:pPr marL="0" indent="0">
              <a:buNone/>
            </a:pPr>
            <a:endParaRPr lang="en-AU" sz="1900" dirty="0"/>
          </a:p>
          <a:p>
            <a:pPr marL="0" indent="0">
              <a:buNone/>
            </a:pPr>
            <a:endParaRPr lang="en-AU" sz="1900" dirty="0" smtClean="0"/>
          </a:p>
          <a:p>
            <a:pPr marL="0" indent="0">
              <a:buNone/>
            </a:pPr>
            <a:endParaRPr lang="en-AU" sz="1900" dirty="0"/>
          </a:p>
          <a:p>
            <a:pPr marL="0" indent="0">
              <a:buNone/>
            </a:pPr>
            <a:endParaRPr lang="en-AU" sz="1900" dirty="0"/>
          </a:p>
          <a:p>
            <a:pPr marL="0" indent="0">
              <a:buNone/>
            </a:pPr>
            <a:r>
              <a:rPr lang="en-AU" sz="1900" dirty="0" smtClean="0"/>
              <a:t>How </a:t>
            </a:r>
            <a:r>
              <a:rPr lang="en-AU" sz="1900" dirty="0"/>
              <a:t>then does a child hide from this inescapable influence, or, better still, learn to make critical judgements about the branding they are being exposed to?</a:t>
            </a:r>
          </a:p>
          <a:p>
            <a:pPr marL="0" indent="0">
              <a:buNone/>
            </a:pPr>
            <a:endParaRPr lang="en-AU" dirty="0" smtClean="0"/>
          </a:p>
          <a:p>
            <a:pPr marL="0" indent="0">
              <a:buNone/>
            </a:pPr>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073" y="4114800"/>
            <a:ext cx="2594047" cy="166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86046"/>
            <a:ext cx="2007480" cy="112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73684"/>
            <a:ext cx="1556577" cy="203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399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Tween market</a:t>
            </a:r>
            <a:endParaRPr lang="en-AU"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AU" sz="1800" dirty="0" smtClean="0"/>
              <a:t>Marketers have strategically developed a new target audience to market their products to……. the ‘TWEEN’.</a:t>
            </a:r>
          </a:p>
          <a:p>
            <a:pPr marL="0" indent="0">
              <a:buNone/>
            </a:pPr>
            <a:endParaRPr lang="en-AU" sz="1800" dirty="0" smtClean="0"/>
          </a:p>
          <a:p>
            <a:pPr marL="0" indent="0">
              <a:buNone/>
            </a:pPr>
            <a:r>
              <a:rPr lang="en-AU" sz="1800" dirty="0" smtClean="0"/>
              <a:t>This market group is aged 8-12 and focuses mostly on females.</a:t>
            </a:r>
          </a:p>
          <a:p>
            <a:pPr marL="0" indent="0">
              <a:buNone/>
            </a:pPr>
            <a:endParaRPr lang="en-AU" sz="1800" dirty="0"/>
          </a:p>
          <a:p>
            <a:pPr marL="0" indent="0">
              <a:buNone/>
            </a:pPr>
            <a:endParaRPr lang="en-AU" sz="1800" dirty="0" smtClean="0"/>
          </a:p>
          <a:p>
            <a:pPr marL="0" indent="0">
              <a:buNone/>
            </a:pPr>
            <a:endParaRPr lang="en-AU" sz="1800" dirty="0" smtClean="0"/>
          </a:p>
          <a:p>
            <a:pPr marL="0" indent="0">
              <a:buNone/>
            </a:pPr>
            <a:endParaRPr lang="en-AU" sz="1800" dirty="0" smtClean="0"/>
          </a:p>
          <a:p>
            <a:pPr marL="0" indent="0">
              <a:buNone/>
            </a:pPr>
            <a:endParaRPr lang="en-AU" sz="1800" dirty="0" smtClean="0"/>
          </a:p>
          <a:p>
            <a:pPr marL="0" indent="0">
              <a:buNone/>
            </a:pPr>
            <a:endParaRPr lang="en-AU" sz="1800" dirty="0" smtClean="0"/>
          </a:p>
          <a:p>
            <a:pPr marL="0" indent="0">
              <a:buNone/>
            </a:pPr>
            <a:endParaRPr lang="en-AU" sz="1800" dirty="0"/>
          </a:p>
          <a:p>
            <a:pPr marL="0" indent="0">
              <a:buNone/>
            </a:pPr>
            <a:endParaRPr lang="en-AU" sz="1800" dirty="0"/>
          </a:p>
          <a:p>
            <a:pPr marL="0" indent="0">
              <a:buNone/>
            </a:pPr>
            <a:r>
              <a:rPr lang="en-AU" sz="1800" dirty="0" smtClean="0"/>
              <a:t>This is problematic because, by treating these young children as teenagers, tweens are being forced to grow up too quickly.</a:t>
            </a:r>
          </a:p>
          <a:p>
            <a:pPr marL="0" indent="0">
              <a:buNone/>
            </a:pPr>
            <a:endParaRPr lang="en-AU" sz="1800" dirty="0" smtClean="0"/>
          </a:p>
          <a:p>
            <a:pPr marL="0" indent="0">
              <a:buNone/>
            </a:pPr>
            <a:r>
              <a:rPr lang="en-AU" sz="1800" dirty="0" smtClean="0"/>
              <a:t>They are exposed to unhealthy messages about body image, </a:t>
            </a:r>
            <a:r>
              <a:rPr lang="en-AU" sz="1800" dirty="0" smtClean="0"/>
              <a:t>violence and sexuality</a:t>
            </a:r>
            <a:r>
              <a:rPr lang="en-AU" sz="1800" dirty="0" smtClean="0"/>
              <a:t>.</a:t>
            </a:r>
          </a:p>
          <a:p>
            <a:pPr marL="0" indent="0">
              <a:buNone/>
            </a:pPr>
            <a:endParaRPr lang="en-AU" sz="1800" dirty="0"/>
          </a:p>
          <a:p>
            <a:pPr marL="0" indent="0">
              <a:buNone/>
            </a:pPr>
            <a:r>
              <a:rPr lang="en-AU" sz="1800" dirty="0" smtClean="0"/>
              <a:t>Furthermore, they are naïve and therefore vulnerable to buying into the messages these brands sell them, and are not equipped to make their own judgements about the brands.</a:t>
            </a:r>
            <a:endParaRPr lang="en-A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667000"/>
            <a:ext cx="3800475" cy="190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53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Problematic social/cultural messages from branding</a:t>
            </a:r>
            <a:endParaRPr lang="en-AU" dirty="0"/>
          </a:p>
        </p:txBody>
      </p:sp>
      <p:sp>
        <p:nvSpPr>
          <p:cNvPr id="3" name="Content Placeholder 2"/>
          <p:cNvSpPr>
            <a:spLocks noGrp="1"/>
          </p:cNvSpPr>
          <p:nvPr>
            <p:ph idx="1"/>
          </p:nvPr>
        </p:nvSpPr>
        <p:spPr>
          <a:xfrm>
            <a:off x="76200" y="1295400"/>
            <a:ext cx="8915400" cy="5257800"/>
          </a:xfrm>
        </p:spPr>
        <p:txBody>
          <a:bodyPr>
            <a:normAutofit fontScale="40000" lnSpcReduction="20000"/>
          </a:bodyPr>
          <a:lstStyle/>
          <a:p>
            <a:pPr marL="0" indent="0">
              <a:buNone/>
            </a:pPr>
            <a:endParaRPr lang="en-AU" sz="4500" b="1" dirty="0" smtClean="0"/>
          </a:p>
          <a:p>
            <a:pPr marL="0" indent="0">
              <a:buNone/>
            </a:pPr>
            <a:r>
              <a:rPr lang="en-AU" sz="4500" b="1" dirty="0"/>
              <a:t>Body image and brand advertising</a:t>
            </a:r>
          </a:p>
          <a:p>
            <a:r>
              <a:rPr lang="en-AU" dirty="0"/>
              <a:t>Brands are selling more than clothing to teens—they’re also selling unhealthy messages </a:t>
            </a:r>
            <a:endParaRPr lang="en-AU" dirty="0" smtClean="0"/>
          </a:p>
          <a:p>
            <a:pPr marL="0" indent="0">
              <a:buNone/>
            </a:pPr>
            <a:r>
              <a:rPr lang="en-AU" dirty="0" smtClean="0"/>
              <a:t>         about </a:t>
            </a:r>
            <a:r>
              <a:rPr lang="en-AU" dirty="0"/>
              <a:t>body image and sexuality.</a:t>
            </a:r>
          </a:p>
          <a:p>
            <a:r>
              <a:rPr lang="en-AU" dirty="0" smtClean="0"/>
              <a:t>Advertisement </a:t>
            </a:r>
            <a:r>
              <a:rPr lang="en-AU" dirty="0"/>
              <a:t>of certain clothing brands are </a:t>
            </a:r>
            <a:r>
              <a:rPr lang="en-AU" dirty="0" smtClean="0"/>
              <a:t>full of  </a:t>
            </a:r>
            <a:r>
              <a:rPr lang="en-AU" dirty="0"/>
              <a:t>images of </a:t>
            </a:r>
            <a:r>
              <a:rPr lang="en-AU" dirty="0"/>
              <a:t> </a:t>
            </a:r>
            <a:r>
              <a:rPr lang="en-AU" dirty="0" smtClean="0"/>
              <a:t>scarily </a:t>
            </a:r>
            <a:r>
              <a:rPr lang="en-AU" dirty="0" smtClean="0"/>
              <a:t>thin</a:t>
            </a:r>
            <a:r>
              <a:rPr lang="en-AU" dirty="0"/>
              <a:t>, </a:t>
            </a:r>
            <a:endParaRPr lang="en-AU" dirty="0" smtClean="0"/>
          </a:p>
          <a:p>
            <a:pPr marL="0" indent="0">
              <a:buNone/>
            </a:pPr>
            <a:r>
              <a:rPr lang="en-AU" dirty="0"/>
              <a:t> </a:t>
            </a:r>
            <a:r>
              <a:rPr lang="en-AU" dirty="0" smtClean="0"/>
              <a:t>         beautiful </a:t>
            </a:r>
            <a:r>
              <a:rPr lang="en-AU" dirty="0"/>
              <a:t>and highly sexualised/provocative young people. </a:t>
            </a:r>
          </a:p>
          <a:p>
            <a:r>
              <a:rPr lang="en-AU" dirty="0" smtClean="0"/>
              <a:t>This </a:t>
            </a:r>
            <a:r>
              <a:rPr lang="en-AU" dirty="0"/>
              <a:t>sends a message that to be popular, cool or happy, a teen must also be physically </a:t>
            </a:r>
            <a:endParaRPr lang="en-AU" dirty="0" smtClean="0"/>
          </a:p>
          <a:p>
            <a:pPr marL="0" indent="0">
              <a:buNone/>
            </a:pPr>
            <a:r>
              <a:rPr lang="en-AU" dirty="0"/>
              <a:t> </a:t>
            </a:r>
            <a:r>
              <a:rPr lang="en-AU" dirty="0" smtClean="0"/>
              <a:t>         beautiful </a:t>
            </a:r>
            <a:r>
              <a:rPr lang="en-AU" dirty="0"/>
              <a:t>and sexually attractive. This can trigger eating disorders and self-esteem issues </a:t>
            </a:r>
            <a:endParaRPr lang="en-AU" dirty="0" smtClean="0"/>
          </a:p>
          <a:p>
            <a:pPr marL="0" indent="0">
              <a:buNone/>
            </a:pPr>
            <a:r>
              <a:rPr lang="en-AU" dirty="0"/>
              <a:t> </a:t>
            </a:r>
            <a:r>
              <a:rPr lang="en-AU" dirty="0" smtClean="0"/>
              <a:t>        among </a:t>
            </a:r>
            <a:r>
              <a:rPr lang="en-AU" dirty="0" smtClean="0"/>
              <a:t>adolescents, as well as sexuality beyond their age.</a:t>
            </a:r>
          </a:p>
          <a:p>
            <a:pPr marL="0" indent="0">
              <a:buNone/>
            </a:pPr>
            <a:endParaRPr lang="en-AU" dirty="0"/>
          </a:p>
          <a:p>
            <a:r>
              <a:rPr lang="en-AU" dirty="0"/>
              <a:t>How can teens possibly develop healthy attitudes towards sexuality and body image?</a:t>
            </a:r>
          </a:p>
          <a:p>
            <a:pPr marL="0" indent="0">
              <a:buNone/>
            </a:pPr>
            <a:endParaRPr lang="en-AU" dirty="0"/>
          </a:p>
          <a:p>
            <a:pPr marL="0" indent="0">
              <a:buNone/>
            </a:pPr>
            <a:endParaRPr lang="en-AU" dirty="0"/>
          </a:p>
          <a:p>
            <a:pPr marL="0" indent="0">
              <a:buNone/>
            </a:pPr>
            <a:endParaRPr lang="en-AU" dirty="0"/>
          </a:p>
          <a:p>
            <a:pPr marL="0" indent="0">
              <a:buNone/>
            </a:pPr>
            <a:r>
              <a:rPr lang="en-AU" sz="4500" b="1" dirty="0"/>
              <a:t>Alcohol and Smoking</a:t>
            </a:r>
          </a:p>
          <a:p>
            <a:r>
              <a:rPr lang="en-AU" dirty="0"/>
              <a:t>These days, there are many effective advertisements which educate teens about the risks of smoking. There is less focus on the effects on alcohol.</a:t>
            </a:r>
          </a:p>
          <a:p>
            <a:pPr marL="0" indent="0">
              <a:buNone/>
            </a:pPr>
            <a:r>
              <a:rPr lang="en-AU" dirty="0"/>
              <a:t>BUT….brands still target young people, aiming to develop  </a:t>
            </a:r>
            <a:r>
              <a:rPr lang="en-AU" dirty="0" smtClean="0"/>
              <a:t>brand </a:t>
            </a:r>
            <a:r>
              <a:rPr lang="en-AU" dirty="0"/>
              <a:t>loyalties </a:t>
            </a:r>
            <a:r>
              <a:rPr lang="en-AU" dirty="0" smtClean="0"/>
              <a:t> </a:t>
            </a:r>
            <a:r>
              <a:rPr lang="en-AU" dirty="0"/>
              <a:t>(such as Alco-pop style brands, </a:t>
            </a:r>
            <a:endParaRPr lang="en-AU" dirty="0" smtClean="0"/>
          </a:p>
          <a:p>
            <a:pPr marL="0" indent="0">
              <a:buNone/>
            </a:pPr>
            <a:r>
              <a:rPr lang="en-AU" dirty="0" smtClean="0"/>
              <a:t>         and </a:t>
            </a:r>
            <a:r>
              <a:rPr lang="en-AU" dirty="0"/>
              <a:t>beer/cider advertisements with young people in </a:t>
            </a:r>
            <a:r>
              <a:rPr lang="en-AU" dirty="0" smtClean="0"/>
              <a:t>them).</a:t>
            </a:r>
            <a:endParaRPr lang="en-AU" dirty="0"/>
          </a:p>
          <a:p>
            <a:r>
              <a:rPr lang="en-AU" dirty="0"/>
              <a:t>Advertisements of these brands may be more subtle, where products </a:t>
            </a:r>
            <a:endParaRPr lang="en-AU" dirty="0" smtClean="0"/>
          </a:p>
          <a:p>
            <a:pPr marL="0" indent="0">
              <a:buNone/>
            </a:pPr>
            <a:r>
              <a:rPr lang="en-AU" dirty="0" smtClean="0"/>
              <a:t>         appear </a:t>
            </a:r>
            <a:r>
              <a:rPr lang="en-AU" dirty="0"/>
              <a:t>in teen’s favourite TV shows or in films </a:t>
            </a:r>
            <a:r>
              <a:rPr lang="en-AU" dirty="0" smtClean="0"/>
              <a:t> </a:t>
            </a:r>
            <a:r>
              <a:rPr lang="en-AU" dirty="0"/>
              <a:t>and are used by teen </a:t>
            </a:r>
            <a:endParaRPr lang="en-AU" dirty="0" smtClean="0"/>
          </a:p>
          <a:p>
            <a:pPr marL="0" indent="0">
              <a:buNone/>
            </a:pPr>
            <a:r>
              <a:rPr lang="en-AU" dirty="0" smtClean="0"/>
              <a:t>         characters</a:t>
            </a:r>
            <a:r>
              <a:rPr lang="en-AU" dirty="0"/>
              <a:t>. In such contexts, drinking and smoking can be associated with </a:t>
            </a:r>
            <a:r>
              <a:rPr lang="en-AU" dirty="0" smtClean="0"/>
              <a:t> being </a:t>
            </a:r>
          </a:p>
          <a:p>
            <a:pPr marL="0" indent="0">
              <a:buNone/>
            </a:pPr>
            <a:r>
              <a:rPr lang="en-AU" dirty="0"/>
              <a:t> </a:t>
            </a:r>
            <a:r>
              <a:rPr lang="en-AU" dirty="0" smtClean="0"/>
              <a:t>        </a:t>
            </a:r>
            <a:r>
              <a:rPr lang="en-AU" dirty="0" smtClean="0"/>
              <a:t>cool, </a:t>
            </a:r>
            <a:r>
              <a:rPr lang="en-AU" dirty="0" smtClean="0"/>
              <a:t>where </a:t>
            </a:r>
            <a:r>
              <a:rPr lang="en-AU" dirty="0"/>
              <a:t>characters appear </a:t>
            </a:r>
            <a:r>
              <a:rPr lang="en-AU" dirty="0" smtClean="0"/>
              <a:t>risqué </a:t>
            </a:r>
            <a:r>
              <a:rPr lang="en-AU" dirty="0"/>
              <a:t>and popular.</a:t>
            </a:r>
          </a:p>
          <a:p>
            <a:r>
              <a:rPr lang="en-AU" dirty="0"/>
              <a:t>This message translates into teen culture and is reflected in their own attitudes </a:t>
            </a:r>
            <a:endParaRPr lang="en-AU" dirty="0" smtClean="0"/>
          </a:p>
          <a:p>
            <a:pPr marL="0" indent="0">
              <a:buNone/>
            </a:pPr>
            <a:r>
              <a:rPr lang="en-AU" dirty="0" smtClean="0"/>
              <a:t>          towards </a:t>
            </a:r>
            <a:r>
              <a:rPr lang="en-AU" dirty="0"/>
              <a:t>drinking.</a:t>
            </a:r>
          </a:p>
          <a:p>
            <a:pPr marL="0" indent="0">
              <a:buNone/>
            </a:pPr>
            <a:endParaRPr lang="en-AU" dirty="0"/>
          </a:p>
          <a:p>
            <a:pPr marL="0" indent="0">
              <a:buNone/>
            </a:pPr>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764" y="5105400"/>
            <a:ext cx="2419350" cy="160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705" y="990600"/>
            <a:ext cx="1229019" cy="164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184" y="2596768"/>
            <a:ext cx="1275533" cy="174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494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1510</Words>
  <Application>Microsoft Office PowerPoint</Application>
  <PresentationFormat>On-screen Show (4:3)</PresentationFormat>
  <Paragraphs>158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BRANDING – the mythology of brands and its link with consumerism.  The buying and selling of teenagers?  EDRE623 Assignment 1:                D.Cooper           (S00125527)</vt:lpstr>
      <vt:lpstr>PowerPoint Presentation</vt:lpstr>
      <vt:lpstr>Initial reflection questions</vt:lpstr>
      <vt:lpstr>Key terminology</vt:lpstr>
      <vt:lpstr>Key terminology continued….</vt:lpstr>
      <vt:lpstr>What does branding and consumerism have to do with teenagers?</vt:lpstr>
      <vt:lpstr>How are teens exposed to branding?</vt:lpstr>
      <vt:lpstr>Tween market</vt:lpstr>
      <vt:lpstr>Problematic social/cultural messages from branding</vt:lpstr>
      <vt:lpstr> What influence does it have on shaping teenager’s attitudes, values and behaviour? </vt:lpstr>
      <vt:lpstr>Social impacts</vt:lpstr>
      <vt:lpstr>Spiritual Impacts</vt:lpstr>
      <vt:lpstr>               The Catholic Church on     consumerism…..</vt:lpstr>
      <vt:lpstr>               The Catholic Church on                              consumerism…(continued.)</vt:lpstr>
      <vt:lpstr>Positive impacts of branding and consumerism upon teenagers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Cooper</dc:creator>
  <cp:lastModifiedBy>Danielle Cooper</cp:lastModifiedBy>
  <cp:revision>56</cp:revision>
  <dcterms:created xsi:type="dcterms:W3CDTF">2006-08-16T00:00:00Z</dcterms:created>
  <dcterms:modified xsi:type="dcterms:W3CDTF">2015-01-11T23:50:23Z</dcterms:modified>
</cp:coreProperties>
</file>